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42"/>
  </p:notesMasterIdLst>
  <p:handoutMasterIdLst>
    <p:handoutMasterId r:id="rId43"/>
  </p:handoutMasterIdLst>
  <p:sldIdLst>
    <p:sldId id="361" r:id="rId2"/>
    <p:sldId id="690" r:id="rId3"/>
    <p:sldId id="709" r:id="rId4"/>
    <p:sldId id="692" r:id="rId5"/>
    <p:sldId id="696" r:id="rId6"/>
    <p:sldId id="695" r:id="rId7"/>
    <p:sldId id="694" r:id="rId8"/>
    <p:sldId id="691" r:id="rId9"/>
    <p:sldId id="684" r:id="rId10"/>
    <p:sldId id="698" r:id="rId11"/>
    <p:sldId id="697" r:id="rId12"/>
    <p:sldId id="685" r:id="rId13"/>
    <p:sldId id="687" r:id="rId14"/>
    <p:sldId id="699" r:id="rId15"/>
    <p:sldId id="708" r:id="rId16"/>
    <p:sldId id="673" r:id="rId17"/>
    <p:sldId id="723" r:id="rId18"/>
    <p:sldId id="700" r:id="rId19"/>
    <p:sldId id="660" r:id="rId20"/>
    <p:sldId id="661" r:id="rId21"/>
    <p:sldId id="710" r:id="rId22"/>
    <p:sldId id="662" r:id="rId23"/>
    <p:sldId id="663" r:id="rId24"/>
    <p:sldId id="652" r:id="rId25"/>
    <p:sldId id="653" r:id="rId26"/>
    <p:sldId id="655" r:id="rId27"/>
    <p:sldId id="656" r:id="rId28"/>
    <p:sldId id="562" r:id="rId29"/>
    <p:sldId id="657" r:id="rId30"/>
    <p:sldId id="705" r:id="rId31"/>
    <p:sldId id="706" r:id="rId32"/>
    <p:sldId id="711" r:id="rId33"/>
    <p:sldId id="712" r:id="rId34"/>
    <p:sldId id="713" r:id="rId35"/>
    <p:sldId id="714" r:id="rId36"/>
    <p:sldId id="720" r:id="rId37"/>
    <p:sldId id="717" r:id="rId38"/>
    <p:sldId id="718" r:id="rId39"/>
    <p:sldId id="715" r:id="rId40"/>
    <p:sldId id="722" r:id="rId41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904"/>
    <a:srgbClr val="000C28"/>
    <a:srgbClr val="00142C"/>
    <a:srgbClr val="5F5F5F"/>
    <a:srgbClr val="CC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93088" autoAdjust="0"/>
  </p:normalViewPr>
  <p:slideViewPr>
    <p:cSldViewPr>
      <p:cViewPr varScale="1">
        <p:scale>
          <a:sx n="108" d="100"/>
          <a:sy n="108" d="100"/>
        </p:scale>
        <p:origin x="18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E467EE-0DBC-4D7B-9789-9AEE6E63C2D2}" type="datetimeFigureOut">
              <a:rPr lang="pl-PL"/>
              <a:pPr>
                <a:defRPr/>
              </a:pPr>
              <a:t>2017-02-17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89F9E9-301F-4536-A6FF-672CDA01ACE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56326" name="pole tekstowe 5"/>
          <p:cNvSpPr txBox="1">
            <a:spLocks noChangeArrowheads="1"/>
          </p:cNvSpPr>
          <p:nvPr/>
        </p:nvSpPr>
        <p:spPr bwMode="auto">
          <a:xfrm>
            <a:off x="1203325" y="698500"/>
            <a:ext cx="212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l-PL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0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CCD365-9D92-4F97-9033-CB151FEF469F}" type="datetimeFigureOut">
              <a:rPr lang="pl-PL"/>
              <a:pPr>
                <a:defRPr/>
              </a:pPr>
              <a:t>2017-02-17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5DB709-4492-44E9-960E-9EE58D24C33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7343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77753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92189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9D5F720-2D6E-49E7-BE04-9605E21BD77D}" type="slidenum">
              <a:rPr lang="pl-PL" altLang="pl-PL"/>
              <a:pPr algn="r" eaLnBrk="1" hangingPunct="1"/>
              <a:t>24</a:t>
            </a:fld>
            <a:endParaRPr lang="pl-PL" altLang="pl-PL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0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5EBAC57-B215-41E4-B0D6-A41D0B22B12A}" type="slidenum">
              <a:rPr lang="pl-PL" altLang="pl-PL">
                <a:solidFill>
                  <a:srgbClr val="000000"/>
                </a:solidFill>
              </a:rPr>
              <a:pPr algn="r" eaLnBrk="1" hangingPunct="1"/>
              <a:t>24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482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5988" y="744538"/>
            <a:ext cx="4967287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9244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E7DDAF9-4504-4FA2-8E5B-B47ED2C2AC77}" type="slidenum">
              <a:rPr lang="pl-PL" altLang="pl-PL"/>
              <a:pPr algn="r" eaLnBrk="1" hangingPunct="1"/>
              <a:t>25</a:t>
            </a:fld>
            <a:endParaRPr lang="pl-PL" altLang="pl-PL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0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B037CEE-C9A1-4B76-8842-E83E92701BE4}" type="slidenum">
              <a:rPr lang="pl-PL" altLang="pl-PL">
                <a:solidFill>
                  <a:srgbClr val="000000"/>
                </a:solidFill>
              </a:rPr>
              <a:pPr algn="r" eaLnBrk="1" hangingPunct="1"/>
              <a:t>25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5988" y="744538"/>
            <a:ext cx="4967287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58804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D043880-93EA-4FC7-8E0C-EA326290F4A3}" type="slidenum">
              <a:rPr lang="pl-PL" altLang="pl-PL"/>
              <a:pPr algn="r" eaLnBrk="1" hangingPunct="1"/>
              <a:t>26</a:t>
            </a:fld>
            <a:endParaRPr lang="pl-PL" altLang="pl-PL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0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C78086E-DD1E-49BD-9CED-B896B41DB8BC}" type="slidenum">
              <a:rPr lang="pl-PL" altLang="pl-PL">
                <a:solidFill>
                  <a:srgbClr val="000000"/>
                </a:solidFill>
              </a:rPr>
              <a:pPr algn="r" eaLnBrk="1" hangingPunct="1"/>
              <a:t>26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891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5988" y="744538"/>
            <a:ext cx="4967287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38918" name="Rectangle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Wydaje się, że </a:t>
            </a:r>
            <a:r>
              <a:rPr lang="pl-PL" altLang="pl-PL" smtClean="0">
                <a:solidFill>
                  <a:srgbClr val="000000"/>
                </a:solidFill>
              </a:rPr>
              <a:t>Golden Gates</a:t>
            </a:r>
            <a:r>
              <a:rPr lang="pl-PL" altLang="pl-PL" smtClean="0"/>
              <a:t> i </a:t>
            </a:r>
            <a:r>
              <a:rPr lang="pl-PL" altLang="pl-PL" smtClean="0">
                <a:solidFill>
                  <a:srgbClr val="000000"/>
                </a:solidFill>
              </a:rPr>
              <a:t>Protected Noble Metals</a:t>
            </a:r>
            <a:r>
              <a:rPr lang="pl-PL" altLang="pl-PL" smtClean="0"/>
              <a:t> w rzeczywistości handlują złotem. Spółkom tym przyglądało się już ABW na polecenie Prokuratury Okręgowej w Katowicach. Poprosiliśmy Prokraturę o informacje.</a:t>
            </a:r>
          </a:p>
          <a:p>
            <a:r>
              <a:rPr lang="pl-PL" altLang="pl-PL" smtClean="0"/>
              <a:t>Natomiast nie mamy pewności co do działań Emgol­dex. Na stornie jednego z pośredników widnieje informacja, że spółka jest powiązana z Gold &amp; Silver Phy­si­cal Metals KG z Monachium.</a:t>
            </a:r>
          </a:p>
        </p:txBody>
      </p:sp>
    </p:spTree>
    <p:extLst>
      <p:ext uri="{BB962C8B-B14F-4D97-AF65-F5344CB8AC3E}">
        <p14:creationId xmlns:p14="http://schemas.microsoft.com/office/powerpoint/2010/main" val="392768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1E327C3-FB5A-4A65-A9DB-66908FDADB19}" type="slidenum">
              <a:rPr lang="pl-PL" altLang="pl-PL"/>
              <a:pPr algn="r" eaLnBrk="1" hangingPunct="1"/>
              <a:t>27</a:t>
            </a:fld>
            <a:endParaRPr lang="pl-PL" altLang="pl-PL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0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C935005-C547-4EDF-8FC0-DD74CA41C9A7}" type="slidenum">
              <a:rPr lang="pl-PL" altLang="pl-PL">
                <a:solidFill>
                  <a:srgbClr val="000000"/>
                </a:solidFill>
              </a:rPr>
              <a:pPr algn="r" eaLnBrk="1" hangingPunct="1"/>
              <a:t>27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096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5988" y="744538"/>
            <a:ext cx="4967287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0966" name="Rectangle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75689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D2581C-9BCA-484B-8745-5FCDD783DF03}" type="slidenum">
              <a:rPr lang="pl-PL" altLang="pl-PL" sz="1800" smtClean="0"/>
              <a:pPr/>
              <a:t>28</a:t>
            </a:fld>
            <a:endParaRPr lang="pl-PL" altLang="pl-PL" sz="1800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0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2224B41-9D1C-447B-BC23-D417645D455A}" type="slidenum">
              <a:rPr lang="pl-PL" altLang="pl-PL">
                <a:solidFill>
                  <a:srgbClr val="000000"/>
                </a:solidFill>
              </a:rPr>
              <a:pPr algn="r" eaLnBrk="1" hangingPunct="1"/>
              <a:t>28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5988" y="744538"/>
            <a:ext cx="4967287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822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D3936EC-770B-4EA0-8A4F-D181ACAD06C3}" type="slidenum">
              <a:rPr lang="pl-PL" altLang="pl-PL"/>
              <a:pPr algn="r" eaLnBrk="1" hangingPunct="1"/>
              <a:t>29</a:t>
            </a:fld>
            <a:endParaRPr lang="pl-PL" altLang="pl-PL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0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14F5281-B92D-476F-BAFF-72E64D94C227}" type="slidenum">
              <a:rPr lang="pl-PL" altLang="pl-PL">
                <a:solidFill>
                  <a:srgbClr val="000000"/>
                </a:solidFill>
              </a:rPr>
              <a:pPr algn="r" eaLnBrk="1" hangingPunct="1"/>
              <a:t>29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506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5988" y="744538"/>
            <a:ext cx="4967287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5062" name="Rectangle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98593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równoramienny 3"/>
          <p:cNvSpPr/>
          <p:nvPr userDrawn="1"/>
        </p:nvSpPr>
        <p:spPr>
          <a:xfrm rot="10800000">
            <a:off x="4043363" y="0"/>
            <a:ext cx="1057275" cy="714375"/>
          </a:xfrm>
          <a:prstGeom prst="triangle">
            <a:avLst/>
          </a:prstGeom>
          <a:solidFill>
            <a:srgbClr val="C5A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Trójkąt równoramienny 4"/>
          <p:cNvSpPr/>
          <p:nvPr userDrawn="1"/>
        </p:nvSpPr>
        <p:spPr>
          <a:xfrm>
            <a:off x="4043363" y="6143625"/>
            <a:ext cx="1057275" cy="714375"/>
          </a:xfrm>
          <a:prstGeom prst="triangle">
            <a:avLst/>
          </a:prstGeom>
          <a:solidFill>
            <a:srgbClr val="C5A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Picture 2" descr="Y:\01 webowy\uokik\16.03.2011\logo_biale_P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158875"/>
            <a:ext cx="16446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85749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42862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32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solidFill>
          <a:srgbClr val="000C2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t.wieczorek\Desktop\UOkik grafiki\trojka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900238"/>
            <a:ext cx="17494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/>
          <p:cNvCxnSpPr/>
          <p:nvPr userDrawn="1"/>
        </p:nvCxnSpPr>
        <p:spPr>
          <a:xfrm flipH="1">
            <a:off x="-28575" y="0"/>
            <a:ext cx="9172575" cy="2786063"/>
          </a:xfrm>
          <a:prstGeom prst="line">
            <a:avLst/>
          </a:prstGeom>
          <a:ln>
            <a:solidFill>
              <a:srgbClr val="C5A9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 userDrawn="1"/>
        </p:nvCxnSpPr>
        <p:spPr>
          <a:xfrm>
            <a:off x="0" y="3214688"/>
            <a:ext cx="9144000" cy="3633787"/>
          </a:xfrm>
          <a:prstGeom prst="line">
            <a:avLst/>
          </a:prstGeom>
          <a:ln>
            <a:solidFill>
              <a:srgbClr val="C5A9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ójkąt równoramienny 6"/>
          <p:cNvSpPr/>
          <p:nvPr userDrawn="1"/>
        </p:nvSpPr>
        <p:spPr>
          <a:xfrm rot="1859527">
            <a:off x="8593138" y="2813050"/>
            <a:ext cx="857250" cy="714375"/>
          </a:xfrm>
          <a:prstGeom prst="triangle">
            <a:avLst/>
          </a:prstGeom>
          <a:solidFill>
            <a:srgbClr val="001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57554" y="1785926"/>
            <a:ext cx="5072098" cy="2786083"/>
          </a:xfrm>
        </p:spPr>
        <p:txBody>
          <a:bodyPr anchor="ctr"/>
          <a:lstStyle>
            <a:lvl1pPr algn="ctr">
              <a:buNone/>
              <a:defRPr>
                <a:solidFill>
                  <a:srgbClr val="00142C"/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963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Y:\01 webowy\uokik\16.03.2011\Naglowe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-25400"/>
            <a:ext cx="678656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Y:\01 webowy\uokik\16.03.2011\Stopk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6315075"/>
            <a:ext cx="92154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Y:\01 webowy\uokik\16.03.2011\logo_biale_P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29375"/>
            <a:ext cx="8572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/>
          <p:cNvCxnSpPr/>
          <p:nvPr userDrawn="1"/>
        </p:nvCxnSpPr>
        <p:spPr>
          <a:xfrm rot="16200000" flipH="1">
            <a:off x="1000125" y="71438"/>
            <a:ext cx="1000125" cy="571500"/>
          </a:xfrm>
          <a:prstGeom prst="line">
            <a:avLst/>
          </a:prstGeom>
          <a:ln>
            <a:solidFill>
              <a:srgbClr val="C5A9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3727" y="980728"/>
            <a:ext cx="6408713" cy="5184576"/>
          </a:xfrm>
        </p:spPr>
        <p:txBody>
          <a:bodyPr/>
          <a:lstStyle>
            <a:lvl1pPr marL="514350" indent="-514350">
              <a:buClr>
                <a:srgbClr val="C5A904"/>
              </a:buClr>
              <a:buFont typeface="+mj-lt"/>
              <a:buAutoNum type="arabicPeriod"/>
              <a:defRPr sz="2600">
                <a:solidFill>
                  <a:srgbClr val="00142C"/>
                </a:solidFill>
              </a:defRPr>
            </a:lvl1pPr>
            <a:lvl2pPr marL="971550" indent="-514350">
              <a:buClr>
                <a:srgbClr val="C5A904"/>
              </a:buClr>
              <a:buFont typeface="+mj-lt"/>
              <a:buAutoNum type="alphaLcPeriod"/>
              <a:defRPr sz="2400">
                <a:solidFill>
                  <a:srgbClr val="5F5F5F"/>
                </a:solidFill>
              </a:defRPr>
            </a:lvl2pPr>
            <a:lvl3pPr marL="1143000" indent="-228600">
              <a:buClr>
                <a:srgbClr val="C5A904"/>
              </a:buClr>
              <a:buFont typeface="Trebuchet MS" pitchFamily="34" charset="0"/>
              <a:buChar char="&gt;"/>
              <a:defRPr>
                <a:solidFill>
                  <a:srgbClr val="5F5F5F"/>
                </a:solidFill>
              </a:defRPr>
            </a:lvl3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914" y="128118"/>
            <a:ext cx="5688493" cy="564578"/>
          </a:xfrm>
        </p:spPr>
        <p:txBody>
          <a:bodyPr>
            <a:noAutofit/>
          </a:bodyPr>
          <a:lstStyle>
            <a:lvl1pPr marL="0" indent="0" algn="l">
              <a:buNone/>
              <a:defRPr lang="pl-PL" sz="1800" b="0" i="0" u="none" strike="noStrike" baseline="0" smtClean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Symbol zastępczy tekstu 2"/>
          <p:cNvSpPr>
            <a:spLocks noGrp="1"/>
          </p:cNvSpPr>
          <p:nvPr>
            <p:ph type="body" idx="14"/>
          </p:nvPr>
        </p:nvSpPr>
        <p:spPr>
          <a:xfrm>
            <a:off x="2339752" y="6419678"/>
            <a:ext cx="6192688" cy="384954"/>
          </a:xfrm>
        </p:spPr>
        <p:txBody>
          <a:bodyPr>
            <a:noAutofit/>
          </a:bodyPr>
          <a:lstStyle>
            <a:lvl1pPr marL="0" indent="0" algn="l">
              <a:buNone/>
              <a:defRPr lang="pl-PL" sz="1300" b="0" i="0" u="none" strike="noStrike" baseline="0" smtClean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1014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i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równoramienny 4"/>
          <p:cNvSpPr/>
          <p:nvPr userDrawn="1"/>
        </p:nvSpPr>
        <p:spPr>
          <a:xfrm>
            <a:off x="4043363" y="6143625"/>
            <a:ext cx="1057275" cy="714375"/>
          </a:xfrm>
          <a:prstGeom prst="triangle">
            <a:avLst/>
          </a:prstGeom>
          <a:solidFill>
            <a:srgbClr val="C5A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ole tekstowe 7"/>
          <p:cNvSpPr txBox="1">
            <a:spLocks noChangeArrowheads="1"/>
          </p:cNvSpPr>
          <p:nvPr userDrawn="1"/>
        </p:nvSpPr>
        <p:spPr bwMode="auto">
          <a:xfrm>
            <a:off x="2568575" y="5500688"/>
            <a:ext cx="400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sz="2400" smtClean="0">
                <a:solidFill>
                  <a:schemeClr val="bg1"/>
                </a:solidFill>
                <a:latin typeface="Trebuchet MS" pitchFamily="34" charset="0"/>
              </a:rPr>
              <a:t>www.uokik.gov.pl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2000" y="1714496"/>
            <a:ext cx="5040000" cy="1143000"/>
          </a:xfrm>
        </p:spPr>
        <p:txBody>
          <a:bodyPr/>
          <a:lstStyle>
            <a:lvl1pPr algn="ctr">
              <a:defRPr lang="pl-PL" sz="3000" b="0" i="0" u="none" strike="noStrike" baseline="0" smtClean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1"/>
          </p:nvPr>
        </p:nvSpPr>
        <p:spPr>
          <a:xfrm>
            <a:off x="2052000" y="3143248"/>
            <a:ext cx="5040000" cy="428628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idx="12"/>
          </p:nvPr>
        </p:nvSpPr>
        <p:spPr>
          <a:xfrm>
            <a:off x="2052000" y="3571876"/>
            <a:ext cx="5040000" cy="857256"/>
          </a:xfrm>
        </p:spPr>
        <p:txBody>
          <a:bodyPr>
            <a:normAutofit/>
          </a:bodyPr>
          <a:lstStyle>
            <a:lvl1pPr marL="0" indent="0" algn="ctr">
              <a:buNone/>
              <a:defRPr lang="pl-PL" sz="1300" b="0" i="0" u="none" strike="noStrike" baseline="0" smtClean="0"/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118000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9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C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1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altLang="pl-PL" smtClean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557588"/>
          </a:xfrm>
        </p:spPr>
        <p:txBody>
          <a:bodyPr/>
          <a:lstStyle/>
          <a:p>
            <a:endParaRPr lang="pl-PL" altLang="pl-PL" sz="300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pl-PL" altLang="pl-PL" sz="300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pl-PL" altLang="pl-PL" b="1" smtClean="0">
                <a:solidFill>
                  <a:schemeClr val="bg1"/>
                </a:solidFill>
                <a:latin typeface="Trebuchet MS" panose="020B0603020202020204" pitchFamily="34" charset="0"/>
              </a:rPr>
              <a:t>Postępowania Prezesa UOKiK w sprawie praktyk naruszających zbiorowe interesy konsumentów dotyczące reklam suplementów diety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zawartości 1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184775"/>
          </a:xfrm>
        </p:spPr>
        <p:txBody>
          <a:bodyPr/>
          <a:lstStyle/>
          <a:p>
            <a:pPr>
              <a:buFont typeface="+mj-lt"/>
              <a:buNone/>
            </a:pPr>
            <a:r>
              <a:rPr lang="pl-PL" altLang="pl-PL" sz="2200" smtClean="0">
                <a:latin typeface="Trebuchet MS" panose="020B0603020202020204" pitchFamily="34" charset="0"/>
              </a:rPr>
              <a:t>	</a:t>
            </a:r>
            <a:endParaRPr lang="pl-PL" altLang="pl-PL" sz="2000" smtClean="0">
              <a:latin typeface="Trebuchet MS" panose="020B0603020202020204" pitchFamily="34" charset="0"/>
            </a:endParaRPr>
          </a:p>
        </p:txBody>
      </p:sp>
      <p:sp>
        <p:nvSpPr>
          <p:cNvPr id="17411" name="Symbol zastępczy tekstu 2"/>
          <p:cNvSpPr>
            <a:spLocks noGrp="1"/>
          </p:cNvSpPr>
          <p:nvPr>
            <p:ph type="body" idx="13"/>
          </p:nvPr>
        </p:nvSpPr>
        <p:spPr>
          <a:xfrm>
            <a:off x="2411413" y="128588"/>
            <a:ext cx="5832475" cy="563562"/>
          </a:xfrm>
        </p:spPr>
        <p:txBody>
          <a:bodyPr/>
          <a:lstStyle/>
          <a:p>
            <a:r>
              <a:rPr altLang="pl-PL" sz="2400" b="1">
                <a:latin typeface="Trebuchet MS" panose="020B0603020202020204" pitchFamily="34" charset="0"/>
              </a:rPr>
              <a:t>RenoPuren zatoki junior</a:t>
            </a:r>
          </a:p>
        </p:txBody>
      </p:sp>
      <p:sp>
        <p:nvSpPr>
          <p:cNvPr id="17412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r>
              <a:rPr altLang="pl-PL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7413" name="Symbol zastępczy tekstu 3"/>
          <p:cNvSpPr>
            <a:spLocks/>
          </p:cNvSpPr>
          <p:nvPr/>
        </p:nvSpPr>
        <p:spPr bwMode="auto">
          <a:xfrm>
            <a:off x="1908175" y="6308725"/>
            <a:ext cx="7235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13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7272337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1"/>
          <p:cNvSpPr>
            <a:spLocks noGrp="1"/>
          </p:cNvSpPr>
          <p:nvPr>
            <p:ph idx="1"/>
          </p:nvPr>
        </p:nvSpPr>
        <p:spPr>
          <a:xfrm>
            <a:off x="539750" y="1196975"/>
            <a:ext cx="8208963" cy="4968875"/>
          </a:xfrm>
        </p:spPr>
        <p:txBody>
          <a:bodyPr/>
          <a:lstStyle/>
          <a:p>
            <a:pPr>
              <a:buFont typeface="+mj-lt"/>
              <a:buNone/>
            </a:pPr>
            <a:r>
              <a:rPr lang="pl-PL" altLang="pl-PL" sz="2400" smtClean="0">
                <a:latin typeface="Trebuchet MS" panose="020B0603020202020204" pitchFamily="34" charset="0"/>
              </a:rPr>
              <a:t>	</a:t>
            </a:r>
          </a:p>
        </p:txBody>
      </p:sp>
      <p:sp>
        <p:nvSpPr>
          <p:cNvPr id="18435" name="Symbol zastępczy tekstu 2"/>
          <p:cNvSpPr>
            <a:spLocks noGrp="1"/>
          </p:cNvSpPr>
          <p:nvPr>
            <p:ph type="body" idx="13"/>
          </p:nvPr>
        </p:nvSpPr>
        <p:spPr>
          <a:xfrm>
            <a:off x="2411413" y="128588"/>
            <a:ext cx="5832475" cy="563562"/>
          </a:xfrm>
        </p:spPr>
        <p:txBody>
          <a:bodyPr/>
          <a:lstStyle/>
          <a:p>
            <a:r>
              <a:rPr altLang="pl-PL" sz="2400" b="1">
                <a:latin typeface="Trebuchet MS" panose="020B0603020202020204" pitchFamily="34" charset="0"/>
              </a:rPr>
              <a:t>RenoPuren zatoki junior</a:t>
            </a:r>
          </a:p>
        </p:txBody>
      </p:sp>
      <p:sp>
        <p:nvSpPr>
          <p:cNvPr id="18436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r>
              <a:rPr altLang="pl-PL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8437" name="Symbol zastępczy tekstu 3"/>
          <p:cNvSpPr>
            <a:spLocks/>
          </p:cNvSpPr>
          <p:nvPr/>
        </p:nvSpPr>
        <p:spPr bwMode="auto">
          <a:xfrm>
            <a:off x="1908175" y="6308725"/>
            <a:ext cx="7235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13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734536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zawartości 1"/>
          <p:cNvSpPr>
            <a:spLocks noGrp="1"/>
          </p:cNvSpPr>
          <p:nvPr>
            <p:ph idx="1"/>
          </p:nvPr>
        </p:nvSpPr>
        <p:spPr>
          <a:xfrm>
            <a:off x="539750" y="1196975"/>
            <a:ext cx="8208963" cy="4319588"/>
          </a:xfrm>
        </p:spPr>
        <p:txBody>
          <a:bodyPr/>
          <a:lstStyle/>
          <a:p>
            <a:pPr>
              <a:buFont typeface="+mj-lt"/>
              <a:buNone/>
            </a:pPr>
            <a:r>
              <a:rPr lang="pl-PL" altLang="pl-PL" sz="2200" smtClean="0">
                <a:latin typeface="Trebuchet MS" panose="020B0603020202020204" pitchFamily="34" charset="0"/>
              </a:rPr>
              <a:t>	</a:t>
            </a:r>
          </a:p>
        </p:txBody>
      </p:sp>
      <p:sp>
        <p:nvSpPr>
          <p:cNvPr id="19459" name="Symbol zastępczy tekstu 2"/>
          <p:cNvSpPr>
            <a:spLocks noGrp="1"/>
          </p:cNvSpPr>
          <p:nvPr>
            <p:ph type="body" idx="13"/>
          </p:nvPr>
        </p:nvSpPr>
        <p:spPr>
          <a:xfrm>
            <a:off x="2411413" y="128588"/>
            <a:ext cx="5832475" cy="563562"/>
          </a:xfrm>
        </p:spPr>
        <p:txBody>
          <a:bodyPr/>
          <a:lstStyle/>
          <a:p>
            <a:r>
              <a:rPr altLang="pl-PL" sz="2400" b="1">
                <a:latin typeface="Trebuchet MS" panose="020B0603020202020204" pitchFamily="34" charset="0"/>
              </a:rPr>
              <a:t>RenoPuren zatoki junior</a:t>
            </a:r>
          </a:p>
        </p:txBody>
      </p:sp>
      <p:sp>
        <p:nvSpPr>
          <p:cNvPr id="19460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r>
              <a:rPr altLang="pl-PL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9461" name="Symbol zastępczy tekstu 3"/>
          <p:cNvSpPr>
            <a:spLocks/>
          </p:cNvSpPr>
          <p:nvPr/>
        </p:nvSpPr>
        <p:spPr bwMode="auto">
          <a:xfrm>
            <a:off x="1908175" y="6308725"/>
            <a:ext cx="7235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13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7200900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1"/>
          <p:cNvSpPr>
            <a:spLocks noGrp="1"/>
          </p:cNvSpPr>
          <p:nvPr>
            <p:ph idx="1"/>
          </p:nvPr>
        </p:nvSpPr>
        <p:spPr>
          <a:xfrm>
            <a:off x="323850" y="1052513"/>
            <a:ext cx="8424863" cy="4968875"/>
          </a:xfrm>
        </p:spPr>
        <p:txBody>
          <a:bodyPr/>
          <a:lstStyle/>
          <a:p>
            <a:pPr>
              <a:spcBef>
                <a:spcPts val="550"/>
              </a:spcBef>
              <a:buClrTx/>
              <a:buFont typeface="+mj-lt"/>
              <a:buNone/>
              <a:tabLst>
                <a:tab pos="9017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pl-PL" altLang="pl-PL" sz="2200" b="1" smtClean="0">
              <a:latin typeface="Trebuchet MS" panose="020B0603020202020204" pitchFamily="34" charset="0"/>
            </a:endParaRPr>
          </a:p>
          <a:p>
            <a:pPr>
              <a:spcBef>
                <a:spcPts val="550"/>
              </a:spcBef>
              <a:buClrTx/>
              <a:buFontTx/>
              <a:buChar char="-"/>
              <a:tabLst>
                <a:tab pos="9017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pl-PL" altLang="pl-PL" sz="2200" smtClean="0">
              <a:latin typeface="Trebuchet MS" panose="020B0603020202020204" pitchFamily="34" charset="0"/>
            </a:endParaRPr>
          </a:p>
        </p:txBody>
      </p:sp>
      <p:sp>
        <p:nvSpPr>
          <p:cNvPr id="20483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</a:rPr>
              <a:t>RenoPuren zatoki junior</a:t>
            </a:r>
          </a:p>
        </p:txBody>
      </p:sp>
      <p:sp>
        <p:nvSpPr>
          <p:cNvPr id="20484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r>
              <a:rPr altLang="pl-PL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7345362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323850" y="1052513"/>
            <a:ext cx="8424863" cy="4968875"/>
          </a:xfrm>
        </p:spPr>
        <p:txBody>
          <a:bodyPr/>
          <a:lstStyle/>
          <a:p>
            <a:pPr>
              <a:spcBef>
                <a:spcPts val="550"/>
              </a:spcBef>
              <a:buClrTx/>
              <a:buFont typeface="+mj-lt"/>
              <a:buNone/>
              <a:tabLst>
                <a:tab pos="9017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pl-PL" altLang="pl-PL" sz="2200" b="1" smtClean="0">
              <a:latin typeface="Trebuchet MS" panose="020B0603020202020204" pitchFamily="34" charset="0"/>
            </a:endParaRPr>
          </a:p>
          <a:p>
            <a:pPr>
              <a:spcBef>
                <a:spcPts val="550"/>
              </a:spcBef>
              <a:buClrTx/>
              <a:buFont typeface="+mj-lt"/>
              <a:buNone/>
              <a:tabLst>
                <a:tab pos="9017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l-PL" altLang="pl-PL" sz="2200" smtClean="0">
                <a:latin typeface="Trebuchet MS" panose="020B0603020202020204" pitchFamily="34" charset="0"/>
              </a:rPr>
              <a:t>	</a:t>
            </a:r>
            <a:endParaRPr lang="pl-PL" altLang="pl-PL" sz="2400" smtClean="0">
              <a:latin typeface="Trebuchet MS" panose="020B0603020202020204" pitchFamily="34" charset="0"/>
            </a:endParaRPr>
          </a:p>
        </p:txBody>
      </p:sp>
      <p:sp>
        <p:nvSpPr>
          <p:cNvPr id="21507" name="Symbol zastępczy tekstu 2"/>
          <p:cNvSpPr>
            <a:spLocks noGrp="1"/>
          </p:cNvSpPr>
          <p:nvPr>
            <p:ph type="body" idx="13"/>
          </p:nvPr>
        </p:nvSpPr>
        <p:spPr>
          <a:xfrm>
            <a:off x="2484438" y="115888"/>
            <a:ext cx="5688012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</a:rPr>
              <a:t>RenoPuren zatoki junior</a:t>
            </a:r>
          </a:p>
          <a:p>
            <a:endParaRPr altLang="pl-PL" sz="2400">
              <a:latin typeface="Trebuchet MS" panose="020B0603020202020204" pitchFamily="34" charset="0"/>
            </a:endParaRPr>
          </a:p>
        </p:txBody>
      </p:sp>
      <p:sp>
        <p:nvSpPr>
          <p:cNvPr id="21508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r>
              <a:rPr altLang="pl-PL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74168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zawartości 1"/>
          <p:cNvSpPr>
            <a:spLocks noGrp="1"/>
          </p:cNvSpPr>
          <p:nvPr>
            <p:ph idx="1"/>
          </p:nvPr>
        </p:nvSpPr>
        <p:spPr>
          <a:xfrm>
            <a:off x="1331913" y="981075"/>
            <a:ext cx="7200900" cy="5184775"/>
          </a:xfrm>
        </p:spPr>
        <p:txBody>
          <a:bodyPr/>
          <a:lstStyle/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200" b="1" smtClean="0">
                <a:solidFill>
                  <a:srgbClr val="000C28"/>
                </a:solidFill>
                <a:latin typeface="Trebuchet MS" panose="020B0603020202020204" pitchFamily="34" charset="0"/>
              </a:rPr>
              <a:t> 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endParaRPr lang="pl-PL" altLang="pl-PL" sz="2200" b="1" smtClean="0">
              <a:solidFill>
                <a:srgbClr val="000C28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buFont typeface="+mj-lt"/>
              <a:buNone/>
            </a:pPr>
            <a:endParaRPr lang="pl-PL" altLang="pl-PL" sz="2200" b="1" smtClean="0">
              <a:solidFill>
                <a:srgbClr val="000C28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buFont typeface="+mj-lt"/>
              <a:buNone/>
            </a:pPr>
            <a:endParaRPr lang="pl-PL" altLang="pl-PL" sz="2200" b="1" smtClean="0">
              <a:solidFill>
                <a:srgbClr val="000C28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200" b="1" smtClean="0">
                <a:solidFill>
                  <a:srgbClr val="000C28"/>
                </a:solidFill>
                <a:latin typeface="Trebuchet MS" panose="020B0603020202020204" pitchFamily="34" charset="0"/>
              </a:rPr>
              <a:t>            </a:t>
            </a:r>
            <a:r>
              <a:rPr lang="pl-PL" altLang="pl-PL" sz="2400" b="1" smtClean="0">
                <a:solidFill>
                  <a:srgbClr val="000C28"/>
                </a:solidFill>
                <a:latin typeface="Trebuchet MS" panose="020B0603020202020204" pitchFamily="34" charset="0"/>
              </a:rPr>
              <a:t>Aflofarm Farmacja Polska sp. z o.o. 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400" smtClean="0">
                <a:solidFill>
                  <a:srgbClr val="000C28"/>
                </a:solidFill>
                <a:latin typeface="Trebuchet MS" panose="020B0603020202020204" pitchFamily="34" charset="0"/>
              </a:rPr>
              <a:t>          </a:t>
            </a: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     - Magmisie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    		</a:t>
            </a:r>
            <a:endParaRPr lang="pl-PL" altLang="pl-PL" smtClean="0"/>
          </a:p>
        </p:txBody>
      </p:sp>
      <p:sp>
        <p:nvSpPr>
          <p:cNvPr id="22531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</a:rPr>
              <a:t>Magmisie</a:t>
            </a:r>
          </a:p>
        </p:txBody>
      </p:sp>
      <p:sp>
        <p:nvSpPr>
          <p:cNvPr id="22532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tekstu 2"/>
          <p:cNvSpPr>
            <a:spLocks noGrp="1"/>
          </p:cNvSpPr>
          <p:nvPr>
            <p:ph type="body" idx="13"/>
          </p:nvPr>
        </p:nvSpPr>
        <p:spPr>
          <a:xfrm>
            <a:off x="2484438" y="25400"/>
            <a:ext cx="5688012" cy="563563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</a:rPr>
              <a:t>Magmisie</a:t>
            </a:r>
          </a:p>
        </p:txBody>
      </p:sp>
      <p:sp>
        <p:nvSpPr>
          <p:cNvPr id="23555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258888" y="1052513"/>
            <a:ext cx="7273925" cy="5113337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endParaRPr lang="pl-PL" sz="1800" dirty="0" smtClean="0">
              <a:latin typeface="Trebuchet MS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pl-PL" sz="2000" dirty="0" smtClean="0">
                <a:latin typeface="Trebuchet MS" pitchFamily="34" charset="0"/>
              </a:rPr>
              <a:t>Zarzuty dotyczą reklam </a:t>
            </a:r>
            <a:r>
              <a:rPr lang="pl-PL" sz="2000" dirty="0">
                <a:latin typeface="Trebuchet MS" pitchFamily="34" charset="0"/>
              </a:rPr>
              <a:t>suplementu diety </a:t>
            </a:r>
            <a:r>
              <a:rPr lang="pl-PL" sz="2000" b="1" dirty="0" err="1" smtClean="0">
                <a:latin typeface="Trebuchet MS" pitchFamily="34" charset="0"/>
              </a:rPr>
              <a:t>Magmisie</a:t>
            </a:r>
            <a:r>
              <a:rPr lang="pl-PL" sz="2000" dirty="0" smtClean="0">
                <a:latin typeface="Trebuchet MS" pitchFamily="34" charset="0"/>
              </a:rPr>
              <a:t>, </a:t>
            </a:r>
            <a:r>
              <a:rPr lang="pl-PL" sz="2000" dirty="0">
                <a:latin typeface="Trebuchet MS" pitchFamily="34" charset="0"/>
              </a:rPr>
              <a:t>które mogą wprowadzać konsumentów w błąd poprzez</a:t>
            </a:r>
            <a:r>
              <a:rPr lang="pl-PL" sz="2000" dirty="0" smtClean="0">
                <a:latin typeface="Trebuchet MS" pitchFamily="34" charset="0"/>
              </a:rPr>
              <a:t>:</a:t>
            </a:r>
            <a:endParaRPr lang="pl-PL" sz="2000" dirty="0">
              <a:latin typeface="Trebuchet MS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latin typeface="Trebuchet MS" pitchFamily="34" charset="0"/>
              </a:rPr>
              <a:t>sugerowanie, że źródłem problemów z aktywnością fizyczną, koncentracją czy rozdrażnieniem u dzieci jest niski poziom magnezu, a problemy te należy rozwiązać poprzez podanie dziecku suplementu diety </a:t>
            </a:r>
            <a:r>
              <a:rPr lang="pl-PL" sz="2000" dirty="0" err="1" smtClean="0">
                <a:latin typeface="Trebuchet MS" pitchFamily="34" charset="0"/>
              </a:rPr>
              <a:t>Magmisie</a:t>
            </a:r>
            <a:r>
              <a:rPr lang="pl-PL" sz="2000" dirty="0" smtClean="0">
                <a:latin typeface="Trebuchet MS" pitchFamily="34" charset="0"/>
              </a:rPr>
              <a:t>,</a:t>
            </a:r>
            <a:endParaRPr lang="pl-PL" sz="2000" dirty="0">
              <a:latin typeface="Trebuchet MS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latin typeface="Trebuchet MS" pitchFamily="34" charset="0"/>
              </a:rPr>
              <a:t>nieczytelne wskazywanie lub niewskazywanie, że produkt </a:t>
            </a:r>
            <a:r>
              <a:rPr lang="pl-PL" sz="2000" dirty="0" err="1" smtClean="0">
                <a:latin typeface="Trebuchet MS" pitchFamily="34" charset="0"/>
              </a:rPr>
              <a:t>Magmisie</a:t>
            </a:r>
            <a:r>
              <a:rPr lang="pl-PL" sz="2000" dirty="0" smtClean="0">
                <a:latin typeface="Trebuchet MS" pitchFamily="34" charset="0"/>
              </a:rPr>
              <a:t> jest suplementem diety.</a:t>
            </a:r>
            <a:endParaRPr lang="pl-PL" sz="2000" dirty="0" smtClean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pl-PL" sz="2000" dirty="0" smtClean="0"/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pl-PL" sz="2000" dirty="0" smtClean="0"/>
          </a:p>
          <a:p>
            <a:pPr marL="0" indent="0" algn="just">
              <a:buFont typeface="+mj-lt"/>
              <a:buNone/>
              <a:defRPr/>
            </a:pPr>
            <a:endParaRPr lang="pl-PL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tekstu 2"/>
          <p:cNvSpPr>
            <a:spLocks noGrp="1"/>
          </p:cNvSpPr>
          <p:nvPr>
            <p:ph type="body" idx="13"/>
          </p:nvPr>
        </p:nvSpPr>
        <p:spPr>
          <a:xfrm>
            <a:off x="2484438" y="25400"/>
            <a:ext cx="5688012" cy="563563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</a:rPr>
              <a:t>Magmisie</a:t>
            </a:r>
          </a:p>
        </p:txBody>
      </p:sp>
      <p:sp>
        <p:nvSpPr>
          <p:cNvPr id="24579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258888" y="1052513"/>
            <a:ext cx="7273925" cy="5113337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endParaRPr lang="pl-PL" sz="1800" dirty="0" smtClean="0">
              <a:latin typeface="Trebuchet MS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pl-PL" sz="2000" dirty="0" smtClean="0">
                <a:latin typeface="Trebuchet MS" pitchFamily="34" charset="0"/>
              </a:rPr>
              <a:t>Zarzuty dotyczą także reklam </a:t>
            </a:r>
            <a:r>
              <a:rPr lang="pl-PL" sz="2000" dirty="0">
                <a:latin typeface="Trebuchet MS" pitchFamily="34" charset="0"/>
              </a:rPr>
              <a:t>suplementu diety </a:t>
            </a:r>
            <a:r>
              <a:rPr lang="pl-PL" sz="2000" b="1" dirty="0" err="1" smtClean="0">
                <a:latin typeface="Trebuchet MS" pitchFamily="34" charset="0"/>
              </a:rPr>
              <a:t>Magmisie</a:t>
            </a:r>
            <a:r>
              <a:rPr lang="pl-PL" sz="2000" dirty="0" smtClean="0">
                <a:latin typeface="Trebuchet MS" pitchFamily="34" charset="0"/>
              </a:rPr>
              <a:t>, które:</a:t>
            </a:r>
            <a:endParaRPr lang="pl-PL" sz="2000" dirty="0">
              <a:latin typeface="Trebuchet MS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latin typeface="Trebuchet MS" pitchFamily="34" charset="0"/>
              </a:rPr>
              <a:t>wykorzystują </a:t>
            </a:r>
            <a:r>
              <a:rPr lang="pl-PL" sz="2000" dirty="0">
                <a:latin typeface="Trebuchet MS" pitchFamily="34" charset="0"/>
              </a:rPr>
              <a:t>w reklamach </a:t>
            </a:r>
            <a:r>
              <a:rPr lang="pl-PL" sz="2000" dirty="0" smtClean="0">
                <a:latin typeface="Trebuchet MS" pitchFamily="34" charset="0"/>
              </a:rPr>
              <a:t>postać </a:t>
            </a:r>
            <a:r>
              <a:rPr lang="pl-PL" sz="2000" dirty="0">
                <a:latin typeface="Trebuchet MS" pitchFamily="34" charset="0"/>
              </a:rPr>
              <a:t>pedagoga szkolnego w sposób sugerujący, że </a:t>
            </a:r>
            <a:r>
              <a:rPr lang="pl-PL" sz="2000" dirty="0" smtClean="0">
                <a:latin typeface="Trebuchet MS" pitchFamily="34" charset="0"/>
              </a:rPr>
              <a:t>jest on specjalistą </a:t>
            </a:r>
            <a:r>
              <a:rPr lang="pl-PL" sz="2000" dirty="0">
                <a:latin typeface="Trebuchet MS" pitchFamily="34" charset="0"/>
              </a:rPr>
              <a:t>w zakresie diagnozowania i zalecania terapii w przypadku dolegliwości dzieci o charakterze medycznym, a także  </a:t>
            </a:r>
            <a:r>
              <a:rPr lang="pl-PL" sz="2000" dirty="0" smtClean="0">
                <a:latin typeface="Trebuchet MS" pitchFamily="34" charset="0"/>
              </a:rPr>
              <a:t>sugerują udzielenie </a:t>
            </a:r>
            <a:r>
              <a:rPr lang="pl-PL" sz="2000" dirty="0" smtClean="0">
                <a:latin typeface="Trebuchet MS" pitchFamily="34" charset="0"/>
                <a:ea typeface="Calibri"/>
                <a:cs typeface="Times New Roman"/>
              </a:rPr>
              <a:t>szczególnej </a:t>
            </a:r>
            <a:r>
              <a:rPr lang="pl-PL" sz="2000" dirty="0">
                <a:latin typeface="Trebuchet MS" pitchFamily="34" charset="0"/>
                <a:ea typeface="Calibri"/>
                <a:cs typeface="Times New Roman"/>
              </a:rPr>
              <a:t>rekomendacji przez pedagoga szkolnego suplementu diety </a:t>
            </a:r>
            <a:r>
              <a:rPr lang="pl-PL" sz="2000" dirty="0" err="1">
                <a:latin typeface="Trebuchet MS" pitchFamily="34" charset="0"/>
                <a:ea typeface="Calibri"/>
                <a:cs typeface="Times New Roman"/>
              </a:rPr>
              <a:t>Magmisie</a:t>
            </a:r>
            <a:r>
              <a:rPr lang="pl-PL" sz="2000" dirty="0">
                <a:latin typeface="Trebuchet MS" pitchFamily="34" charset="0"/>
                <a:ea typeface="Calibri"/>
                <a:cs typeface="Times New Roman"/>
              </a:rPr>
              <a:t> przy przedstawionych w reklamach problemach dzieci, podczas gdy w kompetencjach zawodowych pedagoga szkolnego nie mieści się doradztwo w zakresie wiedzy </a:t>
            </a:r>
            <a:r>
              <a:rPr lang="pl-PL" sz="2000" dirty="0" smtClean="0">
                <a:latin typeface="Trebuchet MS" pitchFamily="34" charset="0"/>
                <a:ea typeface="Calibri"/>
                <a:cs typeface="Times New Roman"/>
              </a:rPr>
              <a:t>medycznej/farmaceutycznej.</a:t>
            </a:r>
            <a:endParaRPr lang="pl-PL" sz="2000" dirty="0">
              <a:latin typeface="Trebuchet MS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pl-PL" sz="1800" dirty="0" smtClean="0">
              <a:latin typeface="Trebuchet MS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pl-PL" sz="2000" dirty="0" smtClean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pl-PL" sz="2000" dirty="0" smtClean="0"/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pl-PL" sz="2000" dirty="0" smtClean="0"/>
          </a:p>
          <a:p>
            <a:pPr marL="0" indent="0" algn="just">
              <a:buFont typeface="+mj-lt"/>
              <a:buNone/>
              <a:defRPr/>
            </a:pPr>
            <a:endParaRPr lang="pl-PL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</a:rPr>
              <a:t>Magmisie</a:t>
            </a:r>
          </a:p>
          <a:p>
            <a:endParaRPr altLang="pl-PL" sz="28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5603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/>
          </a:p>
        </p:txBody>
      </p:sp>
      <p:pic>
        <p:nvPicPr>
          <p:cNvPr id="2560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125538"/>
            <a:ext cx="7200900" cy="475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zawartości 1"/>
          <p:cNvSpPr>
            <a:spLocks noGrp="1"/>
          </p:cNvSpPr>
          <p:nvPr>
            <p:ph idx="4294967295"/>
          </p:nvPr>
        </p:nvSpPr>
        <p:spPr>
          <a:xfrm>
            <a:off x="323850" y="1052513"/>
            <a:ext cx="8424863" cy="4897437"/>
          </a:xfrm>
        </p:spPr>
        <p:txBody>
          <a:bodyPr/>
          <a:lstStyle/>
          <a:p>
            <a:pPr marL="514350" indent="-508000">
              <a:spcBef>
                <a:spcPts val="550"/>
              </a:spcBef>
              <a:buFont typeface="+mj-lt"/>
              <a:buNone/>
              <a:tabLst>
                <a:tab pos="51435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l-PL" altLang="pl-PL" sz="2200" b="1" smtClean="0">
                <a:solidFill>
                  <a:srgbClr val="00142C"/>
                </a:solidFill>
                <a:latin typeface="Trebuchet MS" panose="020B0603020202020204" pitchFamily="34" charset="0"/>
              </a:rPr>
              <a:t>	</a:t>
            </a:r>
            <a:endParaRPr lang="en-US" altLang="pl-PL" sz="2400" smtClean="0">
              <a:latin typeface="Trebuchet MS" panose="020B0603020202020204" pitchFamily="34" charset="0"/>
            </a:endParaRPr>
          </a:p>
        </p:txBody>
      </p:sp>
      <p:sp>
        <p:nvSpPr>
          <p:cNvPr id="26627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b="1" smtClean="0">
                <a:solidFill>
                  <a:srgbClr val="FFFFFF"/>
                </a:solidFill>
                <a:latin typeface="Trebuchet MS" panose="020B0603020202020204" pitchFamily="34" charset="0"/>
              </a:rPr>
              <a:t>Magmisie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altLang="pl-PL" sz="280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6628" name="Symbol zastępczy tekstu 3"/>
          <p:cNvSpPr>
            <a:spLocks noGrp="1"/>
          </p:cNvSpPr>
          <p:nvPr>
            <p:ph type="body" idx="4294967295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130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7345363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zawartości 1"/>
          <p:cNvSpPr>
            <a:spLocks noGrp="1"/>
          </p:cNvSpPr>
          <p:nvPr>
            <p:ph idx="1"/>
          </p:nvPr>
        </p:nvSpPr>
        <p:spPr>
          <a:xfrm>
            <a:off x="1908175" y="1196975"/>
            <a:ext cx="6480175" cy="4968875"/>
          </a:xfrm>
        </p:spPr>
        <p:txBody>
          <a:bodyPr/>
          <a:lstStyle/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1.  </a:t>
            </a:r>
            <a:r>
              <a:rPr lang="pl-PL" altLang="pl-PL" sz="2200" b="1" smtClean="0">
                <a:solidFill>
                  <a:srgbClr val="000C28"/>
                </a:solidFill>
                <a:latin typeface="Trebuchet MS" panose="020B0603020202020204" pitchFamily="34" charset="0"/>
              </a:rPr>
              <a:t>Aflofarm Farmacja Polska sp. z o.o. 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    		</a:t>
            </a:r>
            <a:r>
              <a:rPr lang="pl-PL" altLang="pl-PL" sz="2000" smtClean="0">
                <a:solidFill>
                  <a:srgbClr val="000C28"/>
                </a:solidFill>
                <a:latin typeface="Trebuchet MS" panose="020B0603020202020204" pitchFamily="34" charset="0"/>
              </a:rPr>
              <a:t>- RenoPuren zatoki hot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000" smtClean="0">
                <a:solidFill>
                  <a:srgbClr val="000C28"/>
                </a:solidFill>
                <a:latin typeface="Trebuchet MS" panose="020B0603020202020204" pitchFamily="34" charset="0"/>
              </a:rPr>
              <a:t>    		- RenoPuren zatoki junior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2.  </a:t>
            </a:r>
            <a:r>
              <a:rPr lang="pl-PL" altLang="pl-PL" sz="2200" b="1" smtClean="0">
                <a:solidFill>
                  <a:srgbClr val="000C28"/>
                </a:solidFill>
                <a:latin typeface="Trebuchet MS" panose="020B0603020202020204" pitchFamily="34" charset="0"/>
              </a:rPr>
              <a:t>Aflofarm Farmacja Polska sp. z o.o. 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000" smtClean="0">
                <a:solidFill>
                  <a:srgbClr val="000C28"/>
                </a:solidFill>
                <a:latin typeface="Trebuchet MS" panose="020B0603020202020204" pitchFamily="34" charset="0"/>
              </a:rPr>
              <a:t>    		- Magmisie 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3.  </a:t>
            </a:r>
            <a:r>
              <a:rPr lang="pl-PL" altLang="pl-PL" sz="2200" b="1" smtClean="0">
                <a:solidFill>
                  <a:srgbClr val="000C28"/>
                </a:solidFill>
                <a:latin typeface="Trebuchet MS" panose="020B0603020202020204" pitchFamily="34" charset="0"/>
              </a:rPr>
              <a:t>Walmark sp. z o.o. 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   		</a:t>
            </a:r>
            <a:r>
              <a:rPr lang="pl-PL" altLang="pl-PL" sz="2000" smtClean="0">
                <a:solidFill>
                  <a:srgbClr val="000C28"/>
                </a:solidFill>
                <a:latin typeface="Trebuchet MS" panose="020B0603020202020204" pitchFamily="34" charset="0"/>
              </a:rPr>
              <a:t>- Pneumolan Plus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000" smtClean="0">
                <a:solidFill>
                  <a:srgbClr val="000C28"/>
                </a:solidFill>
                <a:latin typeface="Trebuchet MS" panose="020B0603020202020204" pitchFamily="34" charset="0"/>
              </a:rPr>
              <a:t>    		- Pneumolan 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4.  </a:t>
            </a:r>
            <a:r>
              <a:rPr lang="pl-PL" altLang="pl-PL" sz="2200" b="1" smtClean="0">
                <a:solidFill>
                  <a:srgbClr val="000C28"/>
                </a:solidFill>
                <a:latin typeface="Trebuchet MS" panose="020B0603020202020204" pitchFamily="34" charset="0"/>
              </a:rPr>
              <a:t>Olimp Laboratories sp. z o.o.</a:t>
            </a: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 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000" smtClean="0">
                <a:solidFill>
                  <a:srgbClr val="000C28"/>
                </a:solidFill>
                <a:latin typeface="Trebuchet MS" panose="020B0603020202020204" pitchFamily="34" charset="0"/>
              </a:rPr>
              <a:t>    		- Chela Mag B6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5.  </a:t>
            </a:r>
            <a:r>
              <a:rPr lang="pl-PL" altLang="pl-PL" sz="2200" b="1" smtClean="0">
                <a:solidFill>
                  <a:srgbClr val="000C28"/>
                </a:solidFill>
                <a:latin typeface="Trebuchet MS" panose="020B0603020202020204" pitchFamily="34" charset="0"/>
              </a:rPr>
              <a:t>Logihub Sp. z o.o. 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    		</a:t>
            </a:r>
            <a:r>
              <a:rPr lang="pl-PL" altLang="pl-PL" sz="2000" smtClean="0">
                <a:solidFill>
                  <a:srgbClr val="000C28"/>
                </a:solidFill>
                <a:latin typeface="Trebuchet MS" panose="020B0603020202020204" pitchFamily="34" charset="0"/>
              </a:rPr>
              <a:t>- Green Magma</a:t>
            </a:r>
          </a:p>
        </p:txBody>
      </p:sp>
      <p:sp>
        <p:nvSpPr>
          <p:cNvPr id="9219" name="Symbol zastępczy tekstu 2"/>
          <p:cNvSpPr>
            <a:spLocks noGrp="1"/>
          </p:cNvSpPr>
          <p:nvPr>
            <p:ph type="body" idx="13"/>
          </p:nvPr>
        </p:nvSpPr>
        <p:spPr>
          <a:xfrm>
            <a:off x="2411413" y="128588"/>
            <a:ext cx="5832475" cy="708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altLang="pl-PL" sz="2400" b="1">
                <a:latin typeface="Trebuchet MS" panose="020B0603020202020204" pitchFamily="34" charset="0"/>
              </a:rPr>
              <a:t>Postępowania dotyczą  praktyk reklamowych:</a:t>
            </a:r>
          </a:p>
        </p:txBody>
      </p:sp>
      <p:sp>
        <p:nvSpPr>
          <p:cNvPr id="9220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r>
              <a:rPr altLang="pl-PL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9221" name="Symbol zastępczy tekstu 3"/>
          <p:cNvSpPr>
            <a:spLocks/>
          </p:cNvSpPr>
          <p:nvPr/>
        </p:nvSpPr>
        <p:spPr bwMode="auto">
          <a:xfrm>
            <a:off x="1908175" y="6308725"/>
            <a:ext cx="7235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13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b="1" smtClean="0">
                <a:solidFill>
                  <a:srgbClr val="FFFFFF"/>
                </a:solidFill>
                <a:latin typeface="Trebuchet MS" panose="020B0603020202020204" pitchFamily="34" charset="0"/>
              </a:rPr>
              <a:t>Magmisie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pl-PL" altLang="pl-PL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7651" name="Symbol zastępczy tekstu 3"/>
          <p:cNvSpPr>
            <a:spLocks noGrp="1"/>
          </p:cNvSpPr>
          <p:nvPr>
            <p:ph type="body" idx="4294967295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130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27652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196975"/>
            <a:ext cx="7200900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1"/>
          <p:cNvSpPr>
            <a:spLocks noGrp="1"/>
          </p:cNvSpPr>
          <p:nvPr>
            <p:ph idx="1"/>
          </p:nvPr>
        </p:nvSpPr>
        <p:spPr>
          <a:xfrm>
            <a:off x="2124075" y="981075"/>
            <a:ext cx="6408738" cy="5184775"/>
          </a:xfrm>
        </p:spPr>
        <p:txBody>
          <a:bodyPr/>
          <a:lstStyle/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400" b="1" smtClean="0">
                <a:solidFill>
                  <a:srgbClr val="000C28"/>
                </a:solidFill>
                <a:latin typeface="Trebuchet MS" panose="020B0603020202020204" pitchFamily="34" charset="0"/>
              </a:rPr>
              <a:t/>
            </a:r>
            <a:br>
              <a:rPr lang="pl-PL" altLang="pl-PL" sz="2400" b="1" smtClean="0">
                <a:solidFill>
                  <a:srgbClr val="000C28"/>
                </a:solidFill>
                <a:latin typeface="Trebuchet MS" panose="020B0603020202020204" pitchFamily="34" charset="0"/>
              </a:rPr>
            </a:br>
            <a:endParaRPr lang="pl-PL" altLang="pl-PL" sz="2400" b="1" smtClean="0">
              <a:solidFill>
                <a:srgbClr val="000C28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buFont typeface="+mj-lt"/>
              <a:buNone/>
            </a:pPr>
            <a:endParaRPr lang="pl-PL" altLang="pl-PL" sz="2400" b="1" smtClean="0">
              <a:solidFill>
                <a:srgbClr val="000C28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buFont typeface="+mj-lt"/>
              <a:buNone/>
            </a:pPr>
            <a:endParaRPr lang="pl-PL" altLang="pl-PL" sz="2400" b="1" smtClean="0">
              <a:solidFill>
                <a:srgbClr val="000C28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400" b="1" smtClean="0">
                <a:solidFill>
                  <a:srgbClr val="000C28"/>
                </a:solidFill>
                <a:latin typeface="Trebuchet MS" panose="020B0603020202020204" pitchFamily="34" charset="0"/>
              </a:rPr>
              <a:t>      Walmark sp. z o.o. 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400" smtClean="0">
                <a:solidFill>
                  <a:srgbClr val="000C28"/>
                </a:solidFill>
                <a:latin typeface="Trebuchet MS" panose="020B0603020202020204" pitchFamily="34" charset="0"/>
              </a:rPr>
              <a:t>           </a:t>
            </a: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- Pneumolan Plus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    		 - Pneumolan</a:t>
            </a:r>
          </a:p>
          <a:p>
            <a:pPr>
              <a:buFontTx/>
              <a:buAutoNum type="arabicPeriod"/>
            </a:pPr>
            <a:endParaRPr lang="pl-PL" altLang="pl-PL" smtClean="0"/>
          </a:p>
        </p:txBody>
      </p:sp>
      <p:sp>
        <p:nvSpPr>
          <p:cNvPr id="28675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</a:rPr>
              <a:t>Pneumolan Plus i Pneumolan</a:t>
            </a:r>
          </a:p>
          <a:p>
            <a:endParaRPr altLang="pl-PL"/>
          </a:p>
        </p:txBody>
      </p:sp>
      <p:sp>
        <p:nvSpPr>
          <p:cNvPr id="28676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zawartości 1"/>
          <p:cNvSpPr>
            <a:spLocks noGrp="1"/>
          </p:cNvSpPr>
          <p:nvPr>
            <p:ph idx="4294967295"/>
          </p:nvPr>
        </p:nvSpPr>
        <p:spPr>
          <a:xfrm>
            <a:off x="1042988" y="1341438"/>
            <a:ext cx="7561262" cy="4608512"/>
          </a:xfrm>
        </p:spPr>
        <p:txBody>
          <a:bodyPr/>
          <a:lstStyle/>
          <a:p>
            <a:pPr marL="514350" indent="-514350">
              <a:buClr>
                <a:srgbClr val="C5A904"/>
              </a:buClr>
              <a:buFont typeface="+mj-lt"/>
              <a:buNone/>
              <a:defRPr/>
            </a:pPr>
            <a:r>
              <a:rPr lang="pl-PL" sz="2200" b="1" dirty="0" smtClean="0">
                <a:solidFill>
                  <a:srgbClr val="00142C"/>
                </a:solidFill>
                <a:latin typeface="Trebuchet MS" pitchFamily="34" charset="0"/>
              </a:rPr>
              <a:t>	</a:t>
            </a:r>
            <a:endParaRPr lang="pl-PL" sz="2200" dirty="0" smtClean="0">
              <a:solidFill>
                <a:srgbClr val="00142C"/>
              </a:solidFill>
              <a:latin typeface="Trebuchet MS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C5A904"/>
              </a:buClr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rgbClr val="00142C"/>
                </a:solidFill>
                <a:latin typeface="Trebuchet MS" pitchFamily="34" charset="0"/>
              </a:rPr>
              <a:t>Zarzuty dotyczą filmów reklamowych suplementu diety </a:t>
            </a:r>
            <a:r>
              <a:rPr lang="pl-PL" sz="2000" b="1" dirty="0" err="1" smtClean="0">
                <a:solidFill>
                  <a:srgbClr val="00142C"/>
                </a:solidFill>
                <a:latin typeface="Trebuchet MS" pitchFamily="34" charset="0"/>
              </a:rPr>
              <a:t>Pneumolan</a:t>
            </a:r>
            <a:r>
              <a:rPr lang="pl-PL" sz="2000" b="1" dirty="0" smtClean="0">
                <a:solidFill>
                  <a:srgbClr val="00142C"/>
                </a:solidFill>
                <a:latin typeface="Trebuchet MS" pitchFamily="34" charset="0"/>
              </a:rPr>
              <a:t> Plus</a:t>
            </a:r>
            <a:r>
              <a:rPr lang="pl-PL" sz="2000" dirty="0" smtClean="0">
                <a:solidFill>
                  <a:srgbClr val="00142C"/>
                </a:solidFill>
                <a:latin typeface="Trebuchet MS" pitchFamily="34" charset="0"/>
              </a:rPr>
              <a:t>, </a:t>
            </a:r>
            <a:r>
              <a:rPr lang="pl-PL" sz="2000" dirty="0">
                <a:solidFill>
                  <a:srgbClr val="00142C"/>
                </a:solidFill>
                <a:latin typeface="Trebuchet MS" pitchFamily="34" charset="0"/>
              </a:rPr>
              <a:t>które mogą wprowadzać konsumentów w błąd poprzez: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5A904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rgbClr val="00142C"/>
                </a:solidFill>
                <a:latin typeface="Trebuchet MS" pitchFamily="34" charset="0"/>
              </a:rPr>
              <a:t>sugerowanie i stwarzanie wrażenia, że produkt ten </a:t>
            </a:r>
            <a:r>
              <a:rPr lang="pl-PL" sz="2000" dirty="0" smtClean="0">
                <a:solidFill>
                  <a:srgbClr val="00142C"/>
                </a:solidFill>
                <a:latin typeface="Trebuchet MS" pitchFamily="34" charset="0"/>
              </a:rPr>
              <a:t>posiada </a:t>
            </a:r>
            <a:r>
              <a:rPr lang="pl-PL" sz="2000" dirty="0">
                <a:solidFill>
                  <a:srgbClr val="00142C"/>
                </a:solidFill>
                <a:latin typeface="Trebuchet MS" pitchFamily="34" charset="0"/>
              </a:rPr>
              <a:t>właściwości lecznicze,</a:t>
            </a:r>
          </a:p>
          <a:p>
            <a:pPr algn="just">
              <a:buClr>
                <a:srgbClr val="C5A904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rgbClr val="00142C"/>
                </a:solidFill>
                <a:latin typeface="Trebuchet MS" pitchFamily="34" charset="0"/>
              </a:rPr>
              <a:t>przypisywanie środkowi spożywczemu działania i właściwości, których on nie posiada oraz przypisywanie właściwości zapobiegania chorobom oraz leczenia chorób ludzi.</a:t>
            </a:r>
          </a:p>
          <a:p>
            <a:pPr marL="514350" indent="-514350">
              <a:spcBef>
                <a:spcPts val="550"/>
              </a:spcBef>
              <a:buFontTx/>
              <a:buNone/>
              <a:defRPr/>
            </a:pPr>
            <a:endParaRPr lang="pl-PL" sz="2200" dirty="0" smtClean="0">
              <a:solidFill>
                <a:srgbClr val="00142C"/>
              </a:solidFill>
              <a:latin typeface="Trebuchet MS" pitchFamily="34" charset="0"/>
            </a:endParaRPr>
          </a:p>
          <a:p>
            <a:pPr marL="514350" indent="-514350">
              <a:spcBef>
                <a:spcPts val="550"/>
              </a:spcBef>
              <a:buFontTx/>
              <a:buNone/>
              <a:defRPr/>
            </a:pPr>
            <a:r>
              <a:rPr lang="pl-PL" sz="2200" dirty="0" smtClean="0">
                <a:solidFill>
                  <a:srgbClr val="00142C"/>
                </a:solidFill>
                <a:latin typeface="Trebuchet MS" pitchFamily="34" charset="0"/>
              </a:rPr>
              <a:t>	</a:t>
            </a:r>
            <a:endParaRPr lang="en-US" sz="2200" dirty="0" smtClean="0">
              <a:solidFill>
                <a:srgbClr val="00142C"/>
              </a:solidFill>
              <a:latin typeface="Trebuchet MS" pitchFamily="34" charset="0"/>
            </a:endParaRPr>
          </a:p>
        </p:txBody>
      </p:sp>
      <p:sp>
        <p:nvSpPr>
          <p:cNvPr id="29699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b="1" smtClean="0">
                <a:solidFill>
                  <a:srgbClr val="FFFFFF"/>
                </a:solidFill>
                <a:latin typeface="Trebuchet MS" panose="020B0603020202020204" pitchFamily="34" charset="0"/>
              </a:rPr>
              <a:t>Pneumolan Plus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pl-PL" altLang="pl-PL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9700" name="Symbol zastępczy tekstu 3"/>
          <p:cNvSpPr>
            <a:spLocks noGrp="1"/>
          </p:cNvSpPr>
          <p:nvPr>
            <p:ph type="body" idx="4294967295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130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zawartości 1"/>
          <p:cNvSpPr>
            <a:spLocks noGrp="1"/>
          </p:cNvSpPr>
          <p:nvPr>
            <p:ph idx="4294967295"/>
          </p:nvPr>
        </p:nvSpPr>
        <p:spPr>
          <a:xfrm>
            <a:off x="611188" y="1341438"/>
            <a:ext cx="8208962" cy="4608512"/>
          </a:xfrm>
        </p:spPr>
        <p:txBody>
          <a:bodyPr/>
          <a:lstStyle/>
          <a:p>
            <a:pPr marL="514350" indent="-514350">
              <a:spcBef>
                <a:spcPts val="550"/>
              </a:spcBef>
              <a:buFontTx/>
              <a:buNone/>
            </a:pPr>
            <a:endParaRPr lang="pl-PL" altLang="pl-PL" sz="2200" smtClean="0">
              <a:solidFill>
                <a:srgbClr val="00142C"/>
              </a:solidFill>
              <a:latin typeface="Trebuchet MS" panose="020B0603020202020204" pitchFamily="34" charset="0"/>
            </a:endParaRPr>
          </a:p>
          <a:p>
            <a:pPr marL="514350" indent="-514350">
              <a:spcBef>
                <a:spcPts val="550"/>
              </a:spcBef>
              <a:buFontTx/>
              <a:buNone/>
            </a:pPr>
            <a:r>
              <a:rPr lang="pl-PL" altLang="pl-PL" sz="2200" smtClean="0">
                <a:solidFill>
                  <a:srgbClr val="00142C"/>
                </a:solidFill>
                <a:latin typeface="Trebuchet MS" panose="020B0603020202020204" pitchFamily="34" charset="0"/>
              </a:rPr>
              <a:t>	</a:t>
            </a:r>
            <a:endParaRPr lang="en-US" altLang="pl-PL" sz="2200" smtClean="0">
              <a:solidFill>
                <a:srgbClr val="00142C"/>
              </a:solidFill>
              <a:latin typeface="Trebuchet MS" panose="020B0603020202020204" pitchFamily="34" charset="0"/>
            </a:endParaRPr>
          </a:p>
        </p:txBody>
      </p:sp>
      <p:sp>
        <p:nvSpPr>
          <p:cNvPr id="31747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b="1" smtClean="0">
                <a:solidFill>
                  <a:srgbClr val="FFFFFF"/>
                </a:solidFill>
                <a:latin typeface="Trebuchet MS" panose="020B0603020202020204" pitchFamily="34" charset="0"/>
              </a:rPr>
              <a:t>Pneumolan Plus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pl-PL" altLang="pl-PL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748" name="Symbol zastępczy tekstu 3"/>
          <p:cNvSpPr>
            <a:spLocks noGrp="1"/>
          </p:cNvSpPr>
          <p:nvPr>
            <p:ph type="body" idx="4294967295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130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7272337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158875" y="1103313"/>
            <a:ext cx="73945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509588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ts val="50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endParaRPr lang="pl-PL" altLang="pl-PL" sz="22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1" eaLnBrk="1" hangingPunct="1">
              <a:spcBef>
                <a:spcPts val="50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2555875" y="128588"/>
            <a:ext cx="56880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tabLst/>
              <a:defRPr/>
            </a:pPr>
            <a:r>
              <a:rPr lang="pl-PL" sz="2400" b="1" dirty="0" err="1" smtClean="0">
                <a:solidFill>
                  <a:srgbClr val="FFFFFF"/>
                </a:solidFill>
                <a:latin typeface="Trebuchet MS" pitchFamily="34" charset="0"/>
                <a:cs typeface="+mn-cs"/>
              </a:rPr>
              <a:t>Pneumolan</a:t>
            </a:r>
            <a:r>
              <a:rPr lang="pl-PL" sz="2400" b="1" dirty="0" smtClean="0">
                <a:solidFill>
                  <a:srgbClr val="FFFFFF"/>
                </a:solidFill>
                <a:latin typeface="Trebuchet MS" pitchFamily="34" charset="0"/>
                <a:cs typeface="+mn-cs"/>
              </a:rPr>
              <a:t> Plus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2339975" y="6419850"/>
            <a:ext cx="61928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325"/>
              </a:spcBef>
              <a:buFontTx/>
              <a:buNone/>
            </a:pPr>
            <a:r>
              <a:rPr lang="pl-PL" altLang="pl-PL" sz="1300" b="1" i="1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3797" name="Symbol zastępczy tekstu 6"/>
          <p:cNvSpPr>
            <a:spLocks noGrp="1"/>
          </p:cNvSpPr>
          <p:nvPr>
            <p:ph type="body" idx="4294967295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altLang="pl-PL" sz="130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03313"/>
            <a:ext cx="7221537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395288" y="981075"/>
            <a:ext cx="86407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509588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ts val="500"/>
              </a:spcBef>
              <a:buFontTx/>
              <a:buNone/>
            </a:pPr>
            <a:endParaRPr lang="pl-PL" altLang="pl-PL" sz="240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555875" y="128588"/>
            <a:ext cx="56880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tabLst/>
              <a:defRPr/>
            </a:pPr>
            <a:r>
              <a:rPr lang="pl-PL" sz="2400" b="1" dirty="0" err="1" smtClean="0">
                <a:solidFill>
                  <a:srgbClr val="FFFFFF"/>
                </a:solidFill>
                <a:latin typeface="Trebuchet MS" pitchFamily="34" charset="0"/>
                <a:cs typeface="+mn-cs"/>
              </a:rPr>
              <a:t>Pneumolan</a:t>
            </a:r>
            <a:r>
              <a:rPr lang="pl-PL" sz="2400" b="1" dirty="0" smtClean="0">
                <a:solidFill>
                  <a:srgbClr val="FFFFFF"/>
                </a:solidFill>
                <a:latin typeface="Trebuchet MS" pitchFamily="34" charset="0"/>
                <a:cs typeface="+mn-cs"/>
              </a:rPr>
              <a:t> Plus</a:t>
            </a:r>
            <a:endParaRPr lang="pl-PL" sz="2400" b="1" dirty="0">
              <a:solidFill>
                <a:srgbClr val="FFFFFF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339975" y="6419850"/>
            <a:ext cx="61928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325"/>
              </a:spcBef>
              <a:buFontTx/>
              <a:buNone/>
            </a:pPr>
            <a:r>
              <a:rPr lang="pl-PL" altLang="pl-PL" sz="1300" b="1" i="1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5845" name="Symbol zastępczy tekstu 6"/>
          <p:cNvSpPr>
            <a:spLocks noGrp="1"/>
          </p:cNvSpPr>
          <p:nvPr>
            <p:ph type="body" idx="4294967295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altLang="pl-PL" sz="130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7200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042988" y="1268413"/>
            <a:ext cx="74898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14350" indent="-509588"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C5A904"/>
              </a:buClr>
              <a:tabLst/>
              <a:defRPr/>
            </a:pPr>
            <a:endParaRPr lang="pl-PL" sz="2000" dirty="0" smtClean="0">
              <a:solidFill>
                <a:srgbClr val="00142C"/>
              </a:solidFill>
              <a:latin typeface="Trebuchet MS" pitchFamily="34" charset="0"/>
              <a:cs typeface="+mn-cs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C5A904"/>
              </a:buClr>
              <a:tabLst/>
              <a:defRPr/>
            </a:pPr>
            <a:r>
              <a:rPr lang="pl-PL" sz="2000" dirty="0" smtClean="0">
                <a:solidFill>
                  <a:srgbClr val="00142C"/>
                </a:solidFill>
                <a:latin typeface="Trebuchet MS" pitchFamily="34" charset="0"/>
                <a:cs typeface="+mn-cs"/>
              </a:rPr>
              <a:t>Zarzuty dotyczą filmów reklamowych suplementu diety </a:t>
            </a:r>
            <a:r>
              <a:rPr lang="pl-PL" sz="2000" b="1" dirty="0" err="1" smtClean="0">
                <a:solidFill>
                  <a:srgbClr val="00142C"/>
                </a:solidFill>
                <a:latin typeface="Trebuchet MS" pitchFamily="34" charset="0"/>
                <a:cs typeface="+mn-cs"/>
              </a:rPr>
              <a:t>Pneumolan</a:t>
            </a:r>
            <a:r>
              <a:rPr lang="pl-PL" sz="2000" dirty="0" smtClean="0">
                <a:solidFill>
                  <a:srgbClr val="00142C"/>
                </a:solidFill>
                <a:latin typeface="Trebuchet MS" pitchFamily="34" charset="0"/>
                <a:cs typeface="+mn-cs"/>
              </a:rPr>
              <a:t>, które mogą wprowadzać konsumentów w błąd poprzez: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5A904"/>
              </a:buClr>
              <a:buFont typeface="Wingdings" pitchFamily="2" charset="2"/>
              <a:buChar char="§"/>
              <a:tabLst/>
              <a:defRPr/>
            </a:pPr>
            <a:r>
              <a:rPr lang="pl-PL" sz="2000" dirty="0" smtClean="0">
                <a:solidFill>
                  <a:srgbClr val="00142C"/>
                </a:solidFill>
                <a:latin typeface="Trebuchet MS" pitchFamily="34" charset="0"/>
                <a:cs typeface="+mn-cs"/>
              </a:rPr>
              <a:t>sugerowanie i stwarzanie wrażenia, że produkt ten posiada właściwości lecznicze,</a:t>
            </a:r>
          </a:p>
          <a:p>
            <a:pPr algn="just">
              <a:spcBef>
                <a:spcPct val="20000"/>
              </a:spcBef>
              <a:buClr>
                <a:srgbClr val="C5A904"/>
              </a:buClr>
              <a:buFont typeface="Wingdings" pitchFamily="2" charset="2"/>
              <a:buChar char="§"/>
              <a:tabLst/>
              <a:defRPr/>
            </a:pPr>
            <a:r>
              <a:rPr lang="pl-PL" sz="2000" dirty="0" smtClean="0">
                <a:solidFill>
                  <a:srgbClr val="00142C"/>
                </a:solidFill>
                <a:latin typeface="Trebuchet MS" pitchFamily="34" charset="0"/>
                <a:cs typeface="+mn-cs"/>
              </a:rPr>
              <a:t>przypisywanie środkowi spożywczemu działania i właściwości, których on nie posiada oraz przypisywanie właściwości zapobiegania chorobom oraz leczenia chorób ludzi.</a:t>
            </a:r>
            <a:endParaRPr lang="pl-PL" sz="2000" dirty="0">
              <a:solidFill>
                <a:srgbClr val="00142C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2538413" y="153988"/>
            <a:ext cx="56880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tabLst/>
              <a:defRPr/>
            </a:pPr>
            <a:r>
              <a:rPr lang="pl-PL" sz="2400" b="1" dirty="0" err="1" smtClean="0">
                <a:solidFill>
                  <a:srgbClr val="FFFFFF"/>
                </a:solidFill>
                <a:latin typeface="Trebuchet MS" pitchFamily="34" charset="0"/>
                <a:cs typeface="+mn-cs"/>
              </a:rPr>
              <a:t>Pneumolan</a:t>
            </a:r>
            <a:r>
              <a:rPr lang="pl-PL" sz="2400" b="1" dirty="0" smtClean="0">
                <a:solidFill>
                  <a:srgbClr val="FFFFFF"/>
                </a:solidFill>
                <a:latin typeface="Trebuchet MS" pitchFamily="34" charset="0"/>
                <a:cs typeface="+mn-cs"/>
              </a:rPr>
              <a:t> </a:t>
            </a:r>
            <a:endParaRPr lang="pl-PL" sz="2400" b="1" dirty="0">
              <a:solidFill>
                <a:srgbClr val="FFFFFF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2339975" y="6419850"/>
            <a:ext cx="61928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325"/>
              </a:spcBef>
              <a:buFontTx/>
              <a:buNone/>
            </a:pPr>
            <a:r>
              <a:rPr lang="pl-PL" altLang="pl-PL" sz="1300" b="1" i="1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7893" name="Symbol zastępczy tekstu 6"/>
          <p:cNvSpPr>
            <a:spLocks noGrp="1"/>
          </p:cNvSpPr>
          <p:nvPr>
            <p:ph type="body" idx="4294967295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altLang="pl-PL" sz="130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64076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509588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ts val="500"/>
              </a:spcBef>
              <a:buFontTx/>
              <a:buNone/>
            </a:pPr>
            <a:endParaRPr lang="pl-PL" altLang="pl-PL" sz="220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555875" y="128588"/>
            <a:ext cx="56880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tabLst/>
              <a:defRPr/>
            </a:pPr>
            <a:r>
              <a:rPr lang="pl-PL" sz="2400" b="1" dirty="0" err="1" smtClean="0">
                <a:solidFill>
                  <a:srgbClr val="FFFFFF"/>
                </a:solidFill>
                <a:latin typeface="Trebuchet MS" pitchFamily="34" charset="0"/>
                <a:cs typeface="+mn-cs"/>
              </a:rPr>
              <a:t>Pneumolan</a:t>
            </a:r>
            <a:r>
              <a:rPr lang="pl-PL" sz="2400" b="1" dirty="0" smtClean="0">
                <a:solidFill>
                  <a:srgbClr val="FFFFFF"/>
                </a:solidFill>
                <a:latin typeface="Trebuchet MS" pitchFamily="34" charset="0"/>
                <a:cs typeface="+mn-cs"/>
              </a:rPr>
              <a:t> </a:t>
            </a:r>
          </a:p>
          <a:p>
            <a:pPr eaLnBrk="1" hangingPunct="1">
              <a:spcBef>
                <a:spcPts val="700"/>
              </a:spcBef>
              <a:defRPr/>
            </a:pPr>
            <a:endParaRPr lang="pl-PL" sz="2800" b="1" dirty="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2339975" y="6419850"/>
            <a:ext cx="61928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325"/>
              </a:spcBef>
              <a:buFontTx/>
              <a:buNone/>
            </a:pPr>
            <a:r>
              <a:rPr lang="pl-PL" altLang="pl-PL" sz="1300" b="1" i="1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9941" name="Symbol zastępczy tekstu 6"/>
          <p:cNvSpPr>
            <a:spLocks noGrp="1"/>
          </p:cNvSpPr>
          <p:nvPr>
            <p:ph type="body" idx="4294967295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altLang="pl-PL" sz="130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74168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79388" y="1268413"/>
            <a:ext cx="86407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509588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ts val="500"/>
              </a:spcBef>
              <a:buFontTx/>
              <a:buNone/>
            </a:pPr>
            <a:r>
              <a:rPr lang="pl-PL" altLang="pl-PL" sz="2200" b="1">
                <a:solidFill>
                  <a:srgbClr val="5F5F5F"/>
                </a:solidFill>
                <a:latin typeface="Trebuchet MS" panose="020B0603020202020204" pitchFamily="34" charset="0"/>
              </a:rPr>
              <a:t>	</a:t>
            </a:r>
            <a:endParaRPr lang="pl-PL" altLang="pl-PL" sz="200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2555875" y="128588"/>
            <a:ext cx="56880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tabLst/>
              <a:defRPr/>
            </a:pPr>
            <a:r>
              <a:rPr lang="pl-PL" sz="2400" b="1" dirty="0" err="1" smtClean="0">
                <a:solidFill>
                  <a:srgbClr val="FFFFFF"/>
                </a:solidFill>
                <a:latin typeface="Trebuchet MS" pitchFamily="34" charset="0"/>
                <a:cs typeface="+mn-cs"/>
              </a:rPr>
              <a:t>Pneumolan</a:t>
            </a:r>
            <a:endParaRPr lang="pl-PL" sz="2800" dirty="0" smtClean="0">
              <a:solidFill>
                <a:srgbClr val="FFFFFF"/>
              </a:solidFill>
              <a:latin typeface="Trebuchet MS" pitchFamily="34" charset="0"/>
            </a:endParaRPr>
          </a:p>
          <a:p>
            <a:pPr eaLnBrk="1" hangingPunct="1">
              <a:spcBef>
                <a:spcPts val="700"/>
              </a:spcBef>
              <a:defRPr/>
            </a:pPr>
            <a:endParaRPr lang="pl-PL" sz="2800" b="1" dirty="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2339975" y="6419850"/>
            <a:ext cx="61928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325"/>
              </a:spcBef>
              <a:buFontTx/>
              <a:buNone/>
            </a:pPr>
            <a:r>
              <a:rPr lang="pl-PL" altLang="pl-PL" sz="1300" b="1" i="1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41989" name="Symbol zastępczy tekstu 6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>
              <a:latin typeface="Trebuchet MS" panose="020B0603020202020204" pitchFamily="34" charset="0"/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74168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79388" y="1052513"/>
            <a:ext cx="86407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509588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ts val="500"/>
              </a:spcBef>
              <a:buFontTx/>
              <a:buNone/>
            </a:pPr>
            <a:endParaRPr lang="pl-PL" altLang="pl-PL" sz="220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2525713" y="111125"/>
            <a:ext cx="56880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pl-PL" altLang="pl-PL" sz="2400" b="1">
                <a:solidFill>
                  <a:srgbClr val="FFFFFF"/>
                </a:solidFill>
                <a:latin typeface="Trebuchet MS" panose="020B0603020202020204" pitchFamily="34" charset="0"/>
              </a:rPr>
              <a:t>Pneumolan</a:t>
            </a:r>
            <a:endParaRPr lang="pl-PL" altLang="pl-PL" sz="28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2339975" y="6419850"/>
            <a:ext cx="61928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325"/>
              </a:spcBef>
              <a:buFontTx/>
              <a:buNone/>
            </a:pPr>
            <a:r>
              <a:rPr lang="pl-PL" altLang="pl-PL" sz="1300" b="1" i="1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44037" name="Symbol zastępczy tekstu 6"/>
          <p:cNvSpPr>
            <a:spLocks noGrp="1"/>
          </p:cNvSpPr>
          <p:nvPr>
            <p:ph type="body" idx="4294967295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altLang="pl-PL" sz="130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73453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1"/>
          <p:cNvSpPr>
            <a:spLocks noGrp="1"/>
          </p:cNvSpPr>
          <p:nvPr>
            <p:ph idx="1"/>
          </p:nvPr>
        </p:nvSpPr>
        <p:spPr>
          <a:xfrm>
            <a:off x="2124075" y="981075"/>
            <a:ext cx="6408738" cy="5184775"/>
          </a:xfrm>
        </p:spPr>
        <p:txBody>
          <a:bodyPr/>
          <a:lstStyle/>
          <a:p>
            <a:pPr algn="just">
              <a:spcBef>
                <a:spcPts val="600"/>
              </a:spcBef>
              <a:buFont typeface="+mj-lt"/>
              <a:buNone/>
            </a:pPr>
            <a:endParaRPr lang="pl-PL" altLang="pl-PL" sz="2200" b="1" smtClean="0">
              <a:solidFill>
                <a:srgbClr val="000C28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buFont typeface="+mj-lt"/>
              <a:buNone/>
            </a:pPr>
            <a:endParaRPr lang="pl-PL" altLang="pl-PL" sz="2200" b="1" smtClean="0">
              <a:solidFill>
                <a:srgbClr val="000C28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buFont typeface="+mj-lt"/>
              <a:buNone/>
            </a:pPr>
            <a:endParaRPr lang="pl-PL" altLang="pl-PL" sz="2200" b="1" smtClean="0">
              <a:solidFill>
                <a:srgbClr val="000C28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buFont typeface="+mj-lt"/>
              <a:buNone/>
            </a:pPr>
            <a:endParaRPr lang="pl-PL" altLang="pl-PL" sz="2200" b="1" smtClean="0">
              <a:solidFill>
                <a:srgbClr val="000C28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400" b="1" smtClean="0">
                <a:solidFill>
                  <a:srgbClr val="000C28"/>
                </a:solidFill>
                <a:latin typeface="Trebuchet MS" panose="020B0603020202020204" pitchFamily="34" charset="0"/>
              </a:rPr>
              <a:t>Aflofarm Farmacja Polska sp. z o.o. 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400" smtClean="0">
                <a:solidFill>
                  <a:srgbClr val="000C28"/>
                </a:solidFill>
                <a:latin typeface="Trebuchet MS" panose="020B0603020202020204" pitchFamily="34" charset="0"/>
              </a:rPr>
              <a:t>          </a:t>
            </a: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- RenoPuren zatoki hot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    		- RenoPuren zatoki junior</a:t>
            </a:r>
          </a:p>
          <a:p>
            <a:pPr algn="just">
              <a:buFontTx/>
              <a:buAutoNum type="arabicPeriod"/>
            </a:pPr>
            <a:endParaRPr lang="pl-PL" altLang="pl-PL" smtClean="0"/>
          </a:p>
        </p:txBody>
      </p:sp>
      <p:sp>
        <p:nvSpPr>
          <p:cNvPr id="10243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</a:rPr>
              <a:t>RenoPuren zatoki hot i RenoPuren zatoki junior</a:t>
            </a:r>
          </a:p>
          <a:p>
            <a:endParaRPr altLang="pl-PL"/>
          </a:p>
        </p:txBody>
      </p:sp>
      <p:sp>
        <p:nvSpPr>
          <p:cNvPr id="10244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zawartości 1"/>
          <p:cNvSpPr>
            <a:spLocks noGrp="1"/>
          </p:cNvSpPr>
          <p:nvPr>
            <p:ph idx="1"/>
          </p:nvPr>
        </p:nvSpPr>
        <p:spPr>
          <a:xfrm>
            <a:off x="323850" y="1052513"/>
            <a:ext cx="8424863" cy="5184775"/>
          </a:xfrm>
        </p:spPr>
        <p:txBody>
          <a:bodyPr/>
          <a:lstStyle/>
          <a:p>
            <a:pPr>
              <a:spcBef>
                <a:spcPts val="550"/>
              </a:spcBef>
              <a:buClrTx/>
              <a:buFont typeface="+mj-lt"/>
              <a:buNone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endParaRPr lang="en-US" altLang="pl-PL" sz="2400" smtClean="0">
              <a:latin typeface="Trebuchet MS" panose="020B0603020202020204" pitchFamily="34" charset="0"/>
            </a:endParaRPr>
          </a:p>
          <a:p>
            <a:pPr>
              <a:spcBef>
                <a:spcPts val="550"/>
              </a:spcBef>
              <a:buClrTx/>
              <a:buFont typeface="+mj-lt"/>
              <a:buNone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endParaRPr lang="pl-PL" altLang="pl-PL" sz="2200" smtClean="0">
              <a:latin typeface="Trebuchet MS" panose="020B0603020202020204" pitchFamily="34" charset="0"/>
            </a:endParaRPr>
          </a:p>
          <a:p>
            <a:pPr>
              <a:spcBef>
                <a:spcPts val="550"/>
              </a:spcBef>
              <a:buClrTx/>
              <a:buFont typeface="+mj-lt"/>
              <a:buNone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endParaRPr lang="pl-PL" altLang="pl-PL" sz="2200" smtClean="0"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buFont typeface="+mj-lt"/>
              <a:buNone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pl-PL" altLang="pl-PL" sz="2200" smtClean="0">
                <a:latin typeface="Trebuchet MS" panose="020B0603020202020204" pitchFamily="34" charset="0"/>
              </a:rPr>
              <a:t>			    </a:t>
            </a:r>
          </a:p>
          <a:p>
            <a:pPr algn="just">
              <a:spcBef>
                <a:spcPts val="600"/>
              </a:spcBef>
              <a:buFont typeface="+mj-lt"/>
              <a:buNone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endParaRPr lang="pl-PL" altLang="pl-PL" sz="2200" smtClean="0"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buFont typeface="+mj-lt"/>
              <a:buNone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pl-PL" altLang="pl-PL" sz="2200" smtClean="0">
                <a:latin typeface="Trebuchet MS" panose="020B0603020202020204" pitchFamily="34" charset="0"/>
              </a:rPr>
              <a:t>			    </a:t>
            </a:r>
            <a:r>
              <a:rPr lang="pl-PL" altLang="pl-PL" sz="2400" b="1" smtClean="0">
                <a:solidFill>
                  <a:srgbClr val="000C28"/>
                </a:solidFill>
                <a:latin typeface="Trebuchet MS" panose="020B0603020202020204" pitchFamily="34" charset="0"/>
              </a:rPr>
              <a:t>Olimp Laboratories sp. z o.o.</a:t>
            </a:r>
            <a:r>
              <a:rPr lang="pl-PL" altLang="pl-PL" sz="2400" smtClean="0">
                <a:solidFill>
                  <a:srgbClr val="000C28"/>
                </a:solidFill>
                <a:latin typeface="Trebuchet MS" panose="020B0603020202020204" pitchFamily="34" charset="0"/>
              </a:rPr>
              <a:t> </a:t>
            </a:r>
          </a:p>
          <a:p>
            <a:pPr algn="just">
              <a:spcBef>
                <a:spcPts val="600"/>
              </a:spcBef>
              <a:buFont typeface="+mj-lt"/>
              <a:buNone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pl-PL" altLang="pl-PL" sz="2000" smtClean="0">
                <a:solidFill>
                  <a:srgbClr val="000C28"/>
                </a:solidFill>
                <a:latin typeface="Trebuchet MS" panose="020B0603020202020204" pitchFamily="34" charset="0"/>
              </a:rPr>
              <a:t>    		</a:t>
            </a: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                      - Chela Mag B6</a:t>
            </a:r>
          </a:p>
          <a:p>
            <a:pPr>
              <a:spcBef>
                <a:spcPts val="550"/>
              </a:spcBef>
              <a:buClrTx/>
              <a:buFont typeface="+mj-lt"/>
              <a:buNone/>
              <a:tabLst>
                <a:tab pos="5143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endParaRPr lang="pl-PL" altLang="pl-PL" sz="2200" smtClean="0">
              <a:latin typeface="Trebuchet MS" panose="020B0603020202020204" pitchFamily="34" charset="0"/>
            </a:endParaRPr>
          </a:p>
        </p:txBody>
      </p:sp>
      <p:sp>
        <p:nvSpPr>
          <p:cNvPr id="46083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Chela Mag B6</a:t>
            </a:r>
            <a:endParaRPr altLang="pl-PL" sz="2400">
              <a:latin typeface="Trebuchet MS" panose="020B0603020202020204" pitchFamily="34" charset="0"/>
            </a:endParaRPr>
          </a:p>
        </p:txBody>
      </p:sp>
      <p:sp>
        <p:nvSpPr>
          <p:cNvPr id="46084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r>
              <a:rPr altLang="pl-PL">
                <a:latin typeface="Trebuchet MS" panose="020B0603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zawartości 1"/>
          <p:cNvSpPr>
            <a:spLocks noGrp="1"/>
          </p:cNvSpPr>
          <p:nvPr>
            <p:ph idx="1"/>
          </p:nvPr>
        </p:nvSpPr>
        <p:spPr>
          <a:xfrm>
            <a:off x="1116013" y="1052513"/>
            <a:ext cx="7488237" cy="4968875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endParaRPr lang="pl-PL" sz="2000" dirty="0">
              <a:latin typeface="Trebuchet MS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pl-PL" sz="2000" dirty="0" smtClean="0">
                <a:latin typeface="Trebuchet MS" pitchFamily="34" charset="0"/>
              </a:rPr>
              <a:t>Zarzuty dotyczą </a:t>
            </a:r>
            <a:r>
              <a:rPr lang="pl-PL" sz="2000" dirty="0">
                <a:latin typeface="Trebuchet MS" pitchFamily="34" charset="0"/>
              </a:rPr>
              <a:t>reklam </a:t>
            </a:r>
            <a:r>
              <a:rPr lang="pl-PL" sz="2000" dirty="0" smtClean="0">
                <a:latin typeface="Trebuchet MS" pitchFamily="34" charset="0"/>
              </a:rPr>
              <a:t>suplementu </a:t>
            </a:r>
            <a:r>
              <a:rPr lang="pl-PL" sz="2000" dirty="0">
                <a:latin typeface="Trebuchet MS" pitchFamily="34" charset="0"/>
              </a:rPr>
              <a:t>diety </a:t>
            </a:r>
            <a:r>
              <a:rPr lang="pl-PL" sz="2000" b="1" dirty="0" err="1" smtClean="0">
                <a:latin typeface="Trebuchet MS" pitchFamily="34" charset="0"/>
              </a:rPr>
              <a:t>Chela</a:t>
            </a:r>
            <a:r>
              <a:rPr lang="pl-PL" sz="2000" b="1" dirty="0" smtClean="0">
                <a:latin typeface="Trebuchet MS" pitchFamily="34" charset="0"/>
              </a:rPr>
              <a:t> Mag B6</a:t>
            </a:r>
            <a:r>
              <a:rPr lang="pl-PL" sz="2000" dirty="0" smtClean="0">
                <a:latin typeface="Trebuchet MS" pitchFamily="34" charset="0"/>
              </a:rPr>
              <a:t>,</a:t>
            </a:r>
            <a:r>
              <a:rPr lang="pl-PL" sz="2000" b="1" dirty="0" smtClean="0">
                <a:latin typeface="Trebuchet MS" pitchFamily="34" charset="0"/>
              </a:rPr>
              <a:t> </a:t>
            </a:r>
            <a:r>
              <a:rPr lang="pl-PL" sz="2000" dirty="0" smtClean="0">
                <a:latin typeface="Trebuchet MS" pitchFamily="34" charset="0"/>
              </a:rPr>
              <a:t>które</a:t>
            </a:r>
            <a:r>
              <a:rPr lang="pl-PL" sz="2000" b="1" dirty="0" smtClean="0">
                <a:latin typeface="Trebuchet MS" pitchFamily="34" charset="0"/>
              </a:rPr>
              <a:t> </a:t>
            </a:r>
            <a:r>
              <a:rPr lang="pl-PL" sz="2000" dirty="0" smtClean="0">
                <a:latin typeface="Trebuchet MS" pitchFamily="34" charset="0"/>
              </a:rPr>
              <a:t>mogą </a:t>
            </a:r>
            <a:r>
              <a:rPr lang="pl-PL" sz="2000" dirty="0">
                <a:latin typeface="Trebuchet MS" pitchFamily="34" charset="0"/>
              </a:rPr>
              <a:t>wprowadzać konsumentów w </a:t>
            </a:r>
            <a:r>
              <a:rPr lang="pl-PL" sz="2000" dirty="0" smtClean="0">
                <a:latin typeface="Trebuchet MS" pitchFamily="34" charset="0"/>
              </a:rPr>
              <a:t>błąd poprzez:</a:t>
            </a:r>
            <a:endParaRPr lang="pl-PL" sz="2000" dirty="0">
              <a:latin typeface="Trebuchet MS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l-PL" sz="2000" dirty="0">
                <a:latin typeface="Trebuchet MS" pitchFamily="34" charset="0"/>
              </a:rPr>
              <a:t>z</a:t>
            </a:r>
            <a:r>
              <a:rPr lang="pl-PL" sz="2000" dirty="0" smtClean="0">
                <a:latin typeface="Trebuchet MS" pitchFamily="34" charset="0"/>
              </a:rPr>
              <a:t>astosowanie sformułowań</a:t>
            </a:r>
            <a:r>
              <a:rPr lang="pl-PL" sz="2000" dirty="0">
                <a:latin typeface="Trebuchet MS" pitchFamily="34" charset="0"/>
              </a:rPr>
              <a:t>, </a:t>
            </a:r>
            <a:r>
              <a:rPr lang="pl-PL" sz="2000" dirty="0" smtClean="0">
                <a:latin typeface="Trebuchet MS" pitchFamily="34" charset="0"/>
              </a:rPr>
              <a:t>że suplement </a:t>
            </a:r>
            <a:r>
              <a:rPr lang="pl-PL" sz="2000" dirty="0">
                <a:latin typeface="Trebuchet MS" pitchFamily="34" charset="0"/>
              </a:rPr>
              <a:t>diety </a:t>
            </a:r>
            <a:r>
              <a:rPr lang="pl-PL" sz="2000" dirty="0" err="1">
                <a:latin typeface="Trebuchet MS" pitchFamily="34" charset="0"/>
              </a:rPr>
              <a:t>Chela</a:t>
            </a:r>
            <a:r>
              <a:rPr lang="pl-PL" sz="2000" dirty="0">
                <a:latin typeface="Trebuchet MS" pitchFamily="34" charset="0"/>
              </a:rPr>
              <a:t> </a:t>
            </a:r>
            <a:r>
              <a:rPr lang="pl-PL" sz="2000" dirty="0" smtClean="0">
                <a:latin typeface="Trebuchet MS" pitchFamily="34" charset="0"/>
              </a:rPr>
              <a:t>Mag B6 jest jest „</a:t>
            </a:r>
            <a:r>
              <a:rPr lang="pl-PL" sz="2000" dirty="0">
                <a:latin typeface="Trebuchet MS" pitchFamily="34" charset="0"/>
              </a:rPr>
              <a:t>najczęściej polecanym przez farmaceutów magnezem na rynku” i „najczęściej polecanym przez farmaceutów preparatem magnezowym w Polsce” bez wskazania jakie są podstawy takich </a:t>
            </a:r>
            <a:r>
              <a:rPr lang="pl-PL" sz="2000" dirty="0" smtClean="0">
                <a:latin typeface="Trebuchet MS" pitchFamily="34" charset="0"/>
              </a:rPr>
              <a:t>twierdzeń, </a:t>
            </a:r>
            <a:endParaRPr lang="pl-PL" sz="2000" dirty="0">
              <a:latin typeface="Trebuchet MS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l-PL" sz="2000" dirty="0">
                <a:latin typeface="Trebuchet MS" pitchFamily="34" charset="0"/>
              </a:rPr>
              <a:t>o</a:t>
            </a:r>
            <a:r>
              <a:rPr lang="pl-PL" sz="2000" dirty="0" smtClean="0">
                <a:latin typeface="Trebuchet MS" pitchFamily="34" charset="0"/>
              </a:rPr>
              <a:t>dwoływanie </a:t>
            </a:r>
            <a:r>
              <a:rPr lang="pl-PL" sz="2000" dirty="0">
                <a:latin typeface="Trebuchet MS" pitchFamily="34" charset="0"/>
              </a:rPr>
              <a:t>się </a:t>
            </a:r>
            <a:r>
              <a:rPr lang="pl-PL" sz="2000" dirty="0" smtClean="0">
                <a:latin typeface="Trebuchet MS" pitchFamily="34" charset="0"/>
              </a:rPr>
              <a:t>do </a:t>
            </a:r>
            <a:r>
              <a:rPr lang="pl-PL" sz="2000" dirty="0">
                <a:latin typeface="Trebuchet MS" pitchFamily="34" charset="0"/>
              </a:rPr>
              <a:t>autorytetu zawodowego farmaceuty w ten sposób, że osoba grająca w </a:t>
            </a:r>
            <a:r>
              <a:rPr lang="pl-PL" sz="2000" dirty="0" smtClean="0">
                <a:latin typeface="Trebuchet MS" pitchFamily="34" charset="0"/>
              </a:rPr>
              <a:t>reklamie </a:t>
            </a:r>
            <a:r>
              <a:rPr lang="pl-PL" sz="2000" dirty="0">
                <a:latin typeface="Trebuchet MS" pitchFamily="34" charset="0"/>
              </a:rPr>
              <a:t>farmaceutkę spośród dostępnych na rynku preparatów magnezowych poleca wyłącznie </a:t>
            </a:r>
            <a:r>
              <a:rPr lang="pl-PL" sz="2000" dirty="0" err="1">
                <a:latin typeface="Trebuchet MS" pitchFamily="34" charset="0"/>
              </a:rPr>
              <a:t>Chela</a:t>
            </a:r>
            <a:r>
              <a:rPr lang="pl-PL" sz="2000" dirty="0">
                <a:latin typeface="Trebuchet MS" pitchFamily="34" charset="0"/>
              </a:rPr>
              <a:t> Mag </a:t>
            </a:r>
            <a:r>
              <a:rPr lang="pl-PL" sz="2000" dirty="0" smtClean="0">
                <a:latin typeface="Trebuchet MS" pitchFamily="34" charset="0"/>
              </a:rPr>
              <a:t>B6 </a:t>
            </a:r>
            <a:r>
              <a:rPr lang="pl-PL" sz="2000" dirty="0">
                <a:latin typeface="Trebuchet MS" pitchFamily="34" charset="0"/>
              </a:rPr>
              <a:t>co może sugerować konsumentom szczególną rekomendację tego produktu przez farmaceutów, budząc skojarzenia z produktami </a:t>
            </a:r>
            <a:r>
              <a:rPr lang="pl-PL" sz="2000" dirty="0" smtClean="0">
                <a:latin typeface="Trebuchet MS" pitchFamily="34" charset="0"/>
              </a:rPr>
              <a:t>leczniczymi</a:t>
            </a:r>
            <a:r>
              <a:rPr lang="pl-PL" sz="2000" dirty="0">
                <a:latin typeface="Trebuchet MS" pitchFamily="34" charset="0"/>
              </a:rPr>
              <a:t>.</a:t>
            </a:r>
            <a:endParaRPr lang="pl-PL" sz="2000" dirty="0" smtClean="0">
              <a:latin typeface="Trebuchet MS" pitchFamily="34" charset="0"/>
            </a:endParaRPr>
          </a:p>
        </p:txBody>
      </p:sp>
      <p:sp>
        <p:nvSpPr>
          <p:cNvPr id="47107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Chela Mag B6</a:t>
            </a:r>
            <a:endParaRPr altLang="pl-PL" sz="240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endParaRPr altLang="pl-PL" sz="2400">
              <a:latin typeface="Trebuchet MS" panose="020B0603020202020204" pitchFamily="34" charset="0"/>
            </a:endParaRPr>
          </a:p>
        </p:txBody>
      </p:sp>
      <p:sp>
        <p:nvSpPr>
          <p:cNvPr id="47108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r>
              <a:rPr altLang="pl-PL">
                <a:latin typeface="Trebuchet MS" panose="020B0603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zawartości 1"/>
          <p:cNvSpPr>
            <a:spLocks noGrp="1"/>
          </p:cNvSpPr>
          <p:nvPr>
            <p:ph idx="1"/>
          </p:nvPr>
        </p:nvSpPr>
        <p:spPr>
          <a:xfrm>
            <a:off x="900113" y="908050"/>
            <a:ext cx="7704137" cy="5113338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endParaRPr lang="pl-PL" sz="2000" dirty="0" smtClean="0">
              <a:latin typeface="Trebuchet MS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pl-PL" sz="2000" dirty="0" smtClean="0">
                <a:latin typeface="Trebuchet MS" pitchFamily="34" charset="0"/>
              </a:rPr>
              <a:t>Kolejny zarzut dotyczy zamieszczenia na stronie www.chelamagb6.pl informacji które </a:t>
            </a:r>
            <a:r>
              <a:rPr lang="pl-PL" sz="2000" dirty="0">
                <a:latin typeface="Trebuchet MS" pitchFamily="34" charset="0"/>
              </a:rPr>
              <a:t>mogą </a:t>
            </a:r>
            <a:r>
              <a:rPr lang="pl-PL" sz="2000" dirty="0" smtClean="0">
                <a:latin typeface="Trebuchet MS" pitchFamily="34" charset="0"/>
              </a:rPr>
              <a:t>być nieprawdziwe, tzn.:</a:t>
            </a:r>
            <a:endParaRPr lang="pl-PL" sz="2000" dirty="0">
              <a:latin typeface="Trebuchet MS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latin typeface="Trebuchet MS" pitchFamily="34" charset="0"/>
              </a:rPr>
              <a:t>sformułowania: </a:t>
            </a:r>
            <a:r>
              <a:rPr lang="pl-PL" sz="2000" dirty="0">
                <a:latin typeface="Trebuchet MS" pitchFamily="34" charset="0"/>
              </a:rPr>
              <a:t>„(…) </a:t>
            </a:r>
            <a:r>
              <a:rPr lang="pl-PL" sz="2000" i="1" dirty="0">
                <a:latin typeface="Trebuchet MS" pitchFamily="34" charset="0"/>
              </a:rPr>
              <a:t>Farmaceuci uznali produkt za najbardziej godny poleceniu pacjentom</a:t>
            </a:r>
            <a:r>
              <a:rPr lang="pl-PL" sz="2000" dirty="0">
                <a:latin typeface="Trebuchet MS" pitchFamily="34" charset="0"/>
              </a:rPr>
              <a:t>”, podczas gdy w ramach badania opinii farmaceuci wykazywali dowolną liczbę preparatów magnezowych, które zamierzają polecać, bez wskazywania preparatu najbardziej godnego </a:t>
            </a:r>
            <a:r>
              <a:rPr lang="pl-PL" sz="2000" dirty="0" smtClean="0">
                <a:latin typeface="Trebuchet MS" pitchFamily="34" charset="0"/>
              </a:rPr>
              <a:t>polecenia</a:t>
            </a:r>
            <a:r>
              <a:rPr lang="pl-PL" sz="2000" dirty="0">
                <a:latin typeface="Trebuchet MS" pitchFamily="34" charset="0"/>
              </a:rPr>
              <a:t>.</a:t>
            </a:r>
            <a:endParaRPr lang="pl-PL" sz="1800" dirty="0">
              <a:latin typeface="Trebuchet MS" pitchFamily="34" charset="0"/>
            </a:endParaRPr>
          </a:p>
        </p:txBody>
      </p:sp>
      <p:sp>
        <p:nvSpPr>
          <p:cNvPr id="48131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Chela Mag B6</a:t>
            </a:r>
            <a:endParaRPr altLang="pl-PL" sz="240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endParaRPr altLang="pl-PL" sz="2400">
              <a:latin typeface="Trebuchet MS" panose="020B0603020202020204" pitchFamily="34" charset="0"/>
            </a:endParaRPr>
          </a:p>
        </p:txBody>
      </p:sp>
      <p:sp>
        <p:nvSpPr>
          <p:cNvPr id="48132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r>
              <a:rPr altLang="pl-PL">
                <a:latin typeface="Trebuchet MS" panose="020B0603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Chela Mag B6</a:t>
            </a:r>
            <a:endParaRPr altLang="pl-PL" sz="240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endParaRPr altLang="pl-PL" sz="2400">
              <a:latin typeface="Trebuchet MS" panose="020B0603020202020204" pitchFamily="34" charset="0"/>
            </a:endParaRPr>
          </a:p>
        </p:txBody>
      </p:sp>
      <p:sp>
        <p:nvSpPr>
          <p:cNvPr id="49155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r>
              <a:rPr altLang="pl-PL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491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125538"/>
            <a:ext cx="727233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zawartości 1"/>
          <p:cNvSpPr>
            <a:spLocks noGrp="1"/>
          </p:cNvSpPr>
          <p:nvPr>
            <p:ph idx="1"/>
          </p:nvPr>
        </p:nvSpPr>
        <p:spPr>
          <a:xfrm>
            <a:off x="2124075" y="981075"/>
            <a:ext cx="6408738" cy="5184775"/>
          </a:xfrm>
        </p:spPr>
        <p:txBody>
          <a:bodyPr/>
          <a:lstStyle/>
          <a:p>
            <a:pPr algn="just">
              <a:spcBef>
                <a:spcPts val="600"/>
              </a:spcBef>
              <a:buFont typeface="+mj-lt"/>
              <a:buNone/>
            </a:pPr>
            <a:endParaRPr lang="pl-PL" altLang="pl-PL" sz="2400" b="1" smtClean="0">
              <a:solidFill>
                <a:srgbClr val="000C28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buFont typeface="+mj-lt"/>
              <a:buNone/>
            </a:pPr>
            <a:endParaRPr lang="pl-PL" altLang="pl-PL" sz="2400" b="1" smtClean="0">
              <a:solidFill>
                <a:srgbClr val="000C28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buFont typeface="+mj-lt"/>
              <a:buNone/>
            </a:pPr>
            <a:endParaRPr lang="pl-PL" altLang="pl-PL" sz="2400" b="1" smtClean="0">
              <a:solidFill>
                <a:srgbClr val="000C28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400" b="1" smtClean="0">
                <a:solidFill>
                  <a:srgbClr val="000C28"/>
                </a:solidFill>
                <a:latin typeface="Trebuchet MS" panose="020B0603020202020204" pitchFamily="34" charset="0"/>
              </a:rPr>
              <a:t>	   Logihub Sp. z o.o. </a:t>
            </a:r>
          </a:p>
          <a:p>
            <a:pPr algn="just">
              <a:spcBef>
                <a:spcPts val="600"/>
              </a:spcBef>
              <a:buFont typeface="+mj-lt"/>
              <a:buNone/>
            </a:pPr>
            <a:r>
              <a:rPr lang="pl-PL" altLang="pl-PL" sz="2200" smtClean="0">
                <a:solidFill>
                  <a:srgbClr val="000C28"/>
                </a:solidFill>
                <a:latin typeface="Trebuchet MS" panose="020B0603020202020204" pitchFamily="34" charset="0"/>
              </a:rPr>
              <a:t>    		     - Green Magma</a:t>
            </a:r>
          </a:p>
          <a:p>
            <a:pPr>
              <a:buFontTx/>
              <a:buAutoNum type="arabicPeriod"/>
            </a:pPr>
            <a:endParaRPr lang="pl-PL" altLang="pl-PL" smtClean="0"/>
          </a:p>
        </p:txBody>
      </p:sp>
      <p:sp>
        <p:nvSpPr>
          <p:cNvPr id="50179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Green Magma</a:t>
            </a:r>
            <a:endParaRPr altLang="pl-PL" sz="240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endParaRPr altLang="pl-PL"/>
          </a:p>
        </p:txBody>
      </p:sp>
      <p:sp>
        <p:nvSpPr>
          <p:cNvPr id="50180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zawartości 1"/>
          <p:cNvSpPr>
            <a:spLocks noGrp="1"/>
          </p:cNvSpPr>
          <p:nvPr>
            <p:ph idx="1"/>
          </p:nvPr>
        </p:nvSpPr>
        <p:spPr>
          <a:xfrm>
            <a:off x="1258888" y="981075"/>
            <a:ext cx="7273925" cy="5184775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endParaRPr lang="pl-PL" sz="2000" dirty="0" smtClean="0">
              <a:latin typeface="Trebuchet MS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pl-PL" sz="2000" dirty="0" smtClean="0">
                <a:latin typeface="Trebuchet MS" pitchFamily="34" charset="0"/>
              </a:rPr>
              <a:t>Zarzuty dotyczą </a:t>
            </a:r>
            <a:r>
              <a:rPr lang="pl-PL" sz="2000" dirty="0">
                <a:latin typeface="Trebuchet MS" pitchFamily="34" charset="0"/>
              </a:rPr>
              <a:t>reklam </a:t>
            </a:r>
            <a:r>
              <a:rPr lang="pl-PL" sz="2000" dirty="0" smtClean="0">
                <a:latin typeface="Trebuchet MS" pitchFamily="34" charset="0"/>
              </a:rPr>
              <a:t>suplementu </a:t>
            </a:r>
            <a:r>
              <a:rPr lang="pl-PL" sz="2000" dirty="0">
                <a:latin typeface="Trebuchet MS" pitchFamily="34" charset="0"/>
              </a:rPr>
              <a:t>diety </a:t>
            </a:r>
            <a:r>
              <a:rPr lang="pl-PL" sz="2000" b="1" dirty="0" smtClean="0">
                <a:latin typeface="Trebuchet MS" pitchFamily="34" charset="0"/>
              </a:rPr>
              <a:t>Green Magma</a:t>
            </a:r>
            <a:r>
              <a:rPr lang="pl-PL" sz="2000" dirty="0" smtClean="0">
                <a:latin typeface="Trebuchet MS" pitchFamily="34" charset="0"/>
              </a:rPr>
              <a:t>,</a:t>
            </a:r>
            <a:r>
              <a:rPr lang="pl-PL" sz="2000" b="1" dirty="0" smtClean="0">
                <a:latin typeface="Trebuchet MS" pitchFamily="34" charset="0"/>
              </a:rPr>
              <a:t> </a:t>
            </a:r>
            <a:r>
              <a:rPr lang="pl-PL" sz="2000" dirty="0">
                <a:latin typeface="Trebuchet MS" pitchFamily="34" charset="0"/>
              </a:rPr>
              <a:t>które</a:t>
            </a:r>
            <a:r>
              <a:rPr lang="pl-PL" sz="2000" b="1" dirty="0">
                <a:latin typeface="Trebuchet MS" pitchFamily="34" charset="0"/>
              </a:rPr>
              <a:t> </a:t>
            </a:r>
            <a:r>
              <a:rPr lang="pl-PL" sz="2000" dirty="0">
                <a:latin typeface="Trebuchet MS" pitchFamily="34" charset="0"/>
              </a:rPr>
              <a:t>mogą wprowadzać konsumentów w błąd </a:t>
            </a:r>
            <a:r>
              <a:rPr lang="pl-PL" sz="2000" dirty="0" smtClean="0">
                <a:latin typeface="Trebuchet MS" pitchFamily="34" charset="0"/>
              </a:rPr>
              <a:t>poprzez:</a:t>
            </a:r>
            <a:endParaRPr lang="pl-PL" sz="2000" dirty="0">
              <a:latin typeface="Trebuchet MS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l-PL" sz="2000" dirty="0">
                <a:latin typeface="Trebuchet MS" pitchFamily="34" charset="0"/>
              </a:rPr>
              <a:t>rozpowszechnianie </a:t>
            </a:r>
            <a:r>
              <a:rPr lang="pl-PL" sz="2000" dirty="0" smtClean="0">
                <a:latin typeface="Trebuchet MS" pitchFamily="34" charset="0"/>
              </a:rPr>
              <a:t>przekazów </a:t>
            </a:r>
            <a:r>
              <a:rPr lang="pl-PL" sz="2000" dirty="0">
                <a:latin typeface="Trebuchet MS" pitchFamily="34" charset="0"/>
              </a:rPr>
              <a:t>informujących o refundacji tego produktu tj. sugerowanie, że produkt jest </a:t>
            </a:r>
            <a:r>
              <a:rPr lang="pl-PL" sz="2000" dirty="0" smtClean="0">
                <a:latin typeface="Trebuchet MS" pitchFamily="34" charset="0"/>
              </a:rPr>
              <a:t>wpisany </a:t>
            </a:r>
            <a:r>
              <a:rPr lang="pl-PL" sz="2000" dirty="0">
                <a:latin typeface="Trebuchet MS" pitchFamily="34" charset="0"/>
              </a:rPr>
              <a:t>w wykaz refundowanych leków, środków spożywczych specjalnego przeznaczenia żywieniowego oraz wyrobów medycznych, których częściowe lub całkowite koszty pokrywa Narodowy Fundusz </a:t>
            </a:r>
            <a:r>
              <a:rPr lang="pl-PL" sz="2000" dirty="0" smtClean="0">
                <a:latin typeface="Trebuchet MS" pitchFamily="34" charset="0"/>
              </a:rPr>
              <a:t>Zdrowia,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latin typeface="Trebuchet MS" pitchFamily="34" charset="0"/>
              </a:rPr>
              <a:t>zastosowanie sformułowania: „zadzwoń </a:t>
            </a:r>
            <a:r>
              <a:rPr lang="pl-PL" sz="2000" dirty="0">
                <a:latin typeface="Trebuchet MS" pitchFamily="34" charset="0"/>
              </a:rPr>
              <a:t>zanim uprzedzą Cię inni” </a:t>
            </a:r>
            <a:r>
              <a:rPr lang="pl-PL" sz="2000" dirty="0" smtClean="0">
                <a:latin typeface="Trebuchet MS" pitchFamily="34" charset="0"/>
              </a:rPr>
              <a:t>sugerującego</a:t>
            </a:r>
            <a:r>
              <a:rPr lang="pl-PL" sz="2000" dirty="0">
                <a:latin typeface="Trebuchet MS" pitchFamily="34" charset="0"/>
              </a:rPr>
              <a:t>, że liczba produktów objętych promocją jest </a:t>
            </a:r>
            <a:r>
              <a:rPr lang="pl-PL" sz="2000" dirty="0" smtClean="0">
                <a:latin typeface="Trebuchet MS" pitchFamily="34" charset="0"/>
              </a:rPr>
              <a:t>ograniczona. </a:t>
            </a:r>
            <a:endParaRPr lang="pl-PL" sz="2000" dirty="0">
              <a:latin typeface="Trebuchet MS" pitchFamily="34" charset="0"/>
            </a:endParaRPr>
          </a:p>
        </p:txBody>
      </p:sp>
      <p:sp>
        <p:nvSpPr>
          <p:cNvPr id="51203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Green Magma</a:t>
            </a:r>
            <a:endParaRPr altLang="pl-PL" sz="240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endParaRPr altLang="pl-PL"/>
          </a:p>
        </p:txBody>
      </p:sp>
      <p:sp>
        <p:nvSpPr>
          <p:cNvPr id="51204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zawartości 1"/>
          <p:cNvSpPr>
            <a:spLocks noGrp="1"/>
          </p:cNvSpPr>
          <p:nvPr>
            <p:ph idx="1"/>
          </p:nvPr>
        </p:nvSpPr>
        <p:spPr>
          <a:xfrm>
            <a:off x="1258888" y="981075"/>
            <a:ext cx="7273925" cy="5184775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endParaRPr lang="pl-PL" sz="2000" dirty="0" smtClean="0">
              <a:latin typeface="Trebuchet MS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pl-PL" sz="2000" dirty="0" smtClean="0">
                <a:latin typeface="Trebuchet MS" pitchFamily="34" charset="0"/>
              </a:rPr>
              <a:t>Kolejne zarzuty dotyczą </a:t>
            </a:r>
            <a:r>
              <a:rPr lang="pl-PL" sz="2000" dirty="0">
                <a:latin typeface="Trebuchet MS" pitchFamily="34" charset="0"/>
              </a:rPr>
              <a:t>reklam </a:t>
            </a:r>
            <a:r>
              <a:rPr lang="pl-PL" sz="2000" dirty="0" smtClean="0">
                <a:latin typeface="Trebuchet MS" pitchFamily="34" charset="0"/>
              </a:rPr>
              <a:t>suplementu </a:t>
            </a:r>
            <a:r>
              <a:rPr lang="pl-PL" sz="2000" dirty="0">
                <a:latin typeface="Trebuchet MS" pitchFamily="34" charset="0"/>
              </a:rPr>
              <a:t>diety </a:t>
            </a:r>
            <a:r>
              <a:rPr lang="pl-PL" sz="2000" b="1" dirty="0" smtClean="0">
                <a:latin typeface="Trebuchet MS" pitchFamily="34" charset="0"/>
              </a:rPr>
              <a:t>Green Magma</a:t>
            </a:r>
            <a:r>
              <a:rPr lang="pl-PL" sz="2000" dirty="0" smtClean="0">
                <a:latin typeface="Trebuchet MS" pitchFamily="34" charset="0"/>
              </a:rPr>
              <a:t>,</a:t>
            </a:r>
            <a:r>
              <a:rPr lang="pl-PL" sz="2000" b="1" dirty="0" smtClean="0">
                <a:latin typeface="Trebuchet MS" pitchFamily="34" charset="0"/>
              </a:rPr>
              <a:t> </a:t>
            </a:r>
            <a:r>
              <a:rPr lang="pl-PL" sz="2000" dirty="0">
                <a:latin typeface="Trebuchet MS" pitchFamily="34" charset="0"/>
              </a:rPr>
              <a:t>które</a:t>
            </a:r>
            <a:r>
              <a:rPr lang="pl-PL" sz="2000" b="1" dirty="0">
                <a:latin typeface="Trebuchet MS" pitchFamily="34" charset="0"/>
              </a:rPr>
              <a:t> </a:t>
            </a:r>
            <a:r>
              <a:rPr lang="pl-PL" sz="2000" dirty="0">
                <a:latin typeface="Trebuchet MS" pitchFamily="34" charset="0"/>
              </a:rPr>
              <a:t>mogą wprowadzać konsumentów w błąd </a:t>
            </a:r>
            <a:r>
              <a:rPr lang="pl-PL" sz="2000" dirty="0" smtClean="0">
                <a:latin typeface="Trebuchet MS" pitchFamily="34" charset="0"/>
              </a:rPr>
              <a:t>poprzez :</a:t>
            </a:r>
            <a:endParaRPr lang="pl-PL" sz="2000" dirty="0">
              <a:latin typeface="Trebuchet MS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l-PL" sz="2000" dirty="0">
                <a:latin typeface="Trebuchet MS" pitchFamily="34" charset="0"/>
                <a:ea typeface="Calibri"/>
                <a:cs typeface="Times New Roman"/>
              </a:rPr>
              <a:t>zastosowanie sformułowań </a:t>
            </a:r>
            <a:r>
              <a:rPr lang="pl-PL" sz="2000" dirty="0" smtClean="0">
                <a:latin typeface="Trebuchet MS" pitchFamily="34" charset="0"/>
                <a:ea typeface="Calibri"/>
                <a:cs typeface="Times New Roman"/>
              </a:rPr>
              <a:t>(np. „</a:t>
            </a:r>
            <a:r>
              <a:rPr lang="pl-PL" sz="2000" i="1" dirty="0" smtClean="0">
                <a:latin typeface="Trebuchet MS" pitchFamily="34" charset="0"/>
                <a:ea typeface="Calibri"/>
                <a:cs typeface="Times New Roman"/>
              </a:rPr>
              <a:t>oczyszcza organizm z toksyn</a:t>
            </a:r>
            <a:r>
              <a:rPr lang="pl-PL" sz="2000" dirty="0" smtClean="0">
                <a:latin typeface="Trebuchet MS" pitchFamily="34" charset="0"/>
                <a:ea typeface="Calibri"/>
                <a:cs typeface="Times New Roman"/>
              </a:rPr>
              <a:t>”, „</a:t>
            </a:r>
            <a:r>
              <a:rPr lang="pl-PL" sz="2000" i="1" dirty="0" smtClean="0">
                <a:latin typeface="Trebuchet MS" pitchFamily="34" charset="0"/>
                <a:ea typeface="Calibri"/>
                <a:cs typeface="Times New Roman"/>
              </a:rPr>
              <a:t>działa przeciwzapalnie i dezynfekująco</a:t>
            </a:r>
            <a:r>
              <a:rPr lang="pl-PL" sz="2000" dirty="0" smtClean="0">
                <a:latin typeface="Trebuchet MS" pitchFamily="34" charset="0"/>
                <a:ea typeface="Calibri"/>
                <a:cs typeface="Times New Roman"/>
              </a:rPr>
              <a:t>”) tj. przypisywanie </a:t>
            </a:r>
            <a:r>
              <a:rPr lang="pl-PL" sz="2000" dirty="0">
                <a:latin typeface="Trebuchet MS" pitchFamily="34" charset="0"/>
                <a:ea typeface="Calibri"/>
                <a:cs typeface="Times New Roman"/>
              </a:rPr>
              <a:t>środkowi spożywczemu działania lub właściwości, których on nie posiada oraz przez przypisywanie środkowi spożywczemu działania lub właściwości zapobiegania chorobom oraz leczenia chorób ludzi </a:t>
            </a:r>
            <a:endParaRPr lang="pl-PL" sz="2000" dirty="0" smtClean="0">
              <a:latin typeface="Trebuchet MS" pitchFamily="34" charset="0"/>
              <a:ea typeface="Calibri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pl-PL" sz="2000" dirty="0" smtClean="0">
              <a:latin typeface="Trebuchet MS" pitchFamily="34" charset="0"/>
            </a:endParaRPr>
          </a:p>
        </p:txBody>
      </p:sp>
      <p:sp>
        <p:nvSpPr>
          <p:cNvPr id="52227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Green Magma</a:t>
            </a:r>
            <a:endParaRPr altLang="pl-PL" sz="240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endParaRPr altLang="pl-PL"/>
          </a:p>
        </p:txBody>
      </p:sp>
      <p:sp>
        <p:nvSpPr>
          <p:cNvPr id="52228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zawartości 1"/>
          <p:cNvSpPr>
            <a:spLocks noGrp="1"/>
          </p:cNvSpPr>
          <p:nvPr>
            <p:ph idx="1"/>
          </p:nvPr>
        </p:nvSpPr>
        <p:spPr>
          <a:xfrm>
            <a:off x="1331913" y="981075"/>
            <a:ext cx="7200900" cy="5184775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pl-PL" sz="2000" dirty="0">
                <a:latin typeface="Trebuchet MS" pitchFamily="34" charset="0"/>
              </a:rPr>
              <a:t>Z</a:t>
            </a:r>
            <a:r>
              <a:rPr lang="pl-PL" sz="2000" dirty="0" smtClean="0">
                <a:latin typeface="Trebuchet MS" pitchFamily="34" charset="0"/>
              </a:rPr>
              <a:t>arzuty dotyczą też zamieszczenia na stronie www.greenmagma.pl </a:t>
            </a:r>
            <a:r>
              <a:rPr lang="pl-PL" sz="2000" dirty="0">
                <a:latin typeface="Trebuchet MS" pitchFamily="34" charset="0"/>
              </a:rPr>
              <a:t>informacji które mogą wprowadzać konsumentów w błąd </a:t>
            </a:r>
            <a:r>
              <a:rPr lang="pl-PL" sz="2000" dirty="0" smtClean="0">
                <a:latin typeface="Trebuchet MS" pitchFamily="34" charset="0"/>
              </a:rPr>
              <a:t>poprzez: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l-PL" sz="2000" smtClean="0">
                <a:latin typeface="Trebuchet MS" pitchFamily="34" charset="0"/>
              </a:rPr>
              <a:t>prezentowanie </a:t>
            </a:r>
            <a:r>
              <a:rPr lang="pl-PL" sz="2000" dirty="0" smtClean="0">
                <a:latin typeface="Trebuchet MS" pitchFamily="34" charset="0"/>
              </a:rPr>
              <a:t>akcji </a:t>
            </a:r>
            <a:r>
              <a:rPr lang="pl-PL" sz="2000" dirty="0">
                <a:latin typeface="Trebuchet MS" pitchFamily="34" charset="0"/>
              </a:rPr>
              <a:t>promocyjnej „Gwarancja satysfakcji”</a:t>
            </a:r>
            <a:r>
              <a:rPr lang="pl-PL" sz="2000" dirty="0">
                <a:latin typeface="Trebuchet MS" pitchFamily="34" charset="0"/>
                <a:ea typeface="Calibri"/>
                <a:cs typeface="Times New Roman"/>
              </a:rPr>
              <a:t> w sposób sugerujący, że w przypadku braku zadowolenia konsumenta z zakupu suplementu diety Green Magma będzie on mógł zwrócić towar i odzyskać zwrot w wysokości 100% wydanych na niego pieniędzy bez wskazywania w sposób widoczny ograniczeń </a:t>
            </a:r>
            <a:r>
              <a:rPr lang="pl-PL" sz="2000" dirty="0" smtClean="0">
                <a:latin typeface="Trebuchet MS" pitchFamily="34" charset="0"/>
                <a:ea typeface="Calibri"/>
                <a:cs typeface="Times New Roman"/>
              </a:rPr>
              <a:t>promocji.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pl-PL" sz="2000" dirty="0">
              <a:latin typeface="Trebuchet MS" pitchFamily="34" charset="0"/>
            </a:endParaRPr>
          </a:p>
          <a:p>
            <a:pPr>
              <a:buFontTx/>
              <a:buAutoNum type="arabicPeriod"/>
              <a:defRPr/>
            </a:pPr>
            <a:endParaRPr lang="pl-PL" dirty="0" smtClean="0"/>
          </a:p>
        </p:txBody>
      </p:sp>
      <p:sp>
        <p:nvSpPr>
          <p:cNvPr id="53251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Green Magma</a:t>
            </a:r>
            <a:endParaRPr altLang="pl-PL" sz="240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endParaRPr altLang="pl-PL"/>
          </a:p>
        </p:txBody>
      </p:sp>
      <p:sp>
        <p:nvSpPr>
          <p:cNvPr id="53252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Green Magma</a:t>
            </a:r>
            <a:endParaRPr altLang="pl-PL" sz="240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endParaRPr altLang="pl-PL"/>
          </a:p>
        </p:txBody>
      </p:sp>
      <p:sp>
        <p:nvSpPr>
          <p:cNvPr id="54275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/>
          </a:p>
        </p:txBody>
      </p:sp>
      <p:pic>
        <p:nvPicPr>
          <p:cNvPr id="542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25538"/>
            <a:ext cx="7345362" cy="475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Green Magma</a:t>
            </a:r>
            <a:endParaRPr altLang="pl-PL" sz="240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endParaRPr altLang="pl-PL"/>
          </a:p>
        </p:txBody>
      </p:sp>
      <p:sp>
        <p:nvSpPr>
          <p:cNvPr id="55299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/>
          </a:p>
        </p:txBody>
      </p:sp>
      <p:pic>
        <p:nvPicPr>
          <p:cNvPr id="553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196975"/>
            <a:ext cx="7488237" cy="472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15888"/>
            <a:ext cx="5688013" cy="565150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</a:rPr>
              <a:t>RenoPuren zatoki hot</a:t>
            </a:r>
          </a:p>
          <a:p>
            <a:endParaRPr altLang="pl-PL" sz="2400" b="1">
              <a:latin typeface="Trebuchet MS" panose="020B0603020202020204" pitchFamily="34" charset="0"/>
            </a:endParaRPr>
          </a:p>
        </p:txBody>
      </p:sp>
      <p:sp>
        <p:nvSpPr>
          <p:cNvPr id="11267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913" y="1125538"/>
            <a:ext cx="7200900" cy="482441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endParaRPr lang="pl-PL" sz="2000" dirty="0" smtClean="0">
              <a:latin typeface="Trebuchet MS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pl-PL" sz="2000" dirty="0" smtClean="0">
                <a:latin typeface="Trebuchet MS" pitchFamily="34" charset="0"/>
              </a:rPr>
              <a:t>Zarzuty dotyczą filmów reklamowych suplementu diety </a:t>
            </a:r>
            <a:r>
              <a:rPr lang="pl-PL" sz="2000" b="1" dirty="0" err="1" smtClean="0">
                <a:latin typeface="Trebuchet MS" pitchFamily="34" charset="0"/>
              </a:rPr>
              <a:t>RenoPuren</a:t>
            </a:r>
            <a:r>
              <a:rPr lang="pl-PL" sz="2000" b="1" dirty="0" smtClean="0">
                <a:latin typeface="Trebuchet MS" pitchFamily="34" charset="0"/>
              </a:rPr>
              <a:t> </a:t>
            </a:r>
            <a:r>
              <a:rPr lang="pl-PL" sz="2000" b="1" dirty="0">
                <a:latin typeface="Trebuchet MS" pitchFamily="34" charset="0"/>
              </a:rPr>
              <a:t>zatoki hot</a:t>
            </a:r>
            <a:r>
              <a:rPr lang="pl-PL" sz="2000" dirty="0">
                <a:latin typeface="Trebuchet MS" pitchFamily="34" charset="0"/>
              </a:rPr>
              <a:t>, które mogą wprowadzać konsumentów w </a:t>
            </a:r>
            <a:r>
              <a:rPr lang="pl-PL" sz="2000" dirty="0" smtClean="0">
                <a:latin typeface="Trebuchet MS" pitchFamily="34" charset="0"/>
              </a:rPr>
              <a:t>błąd poprzez: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latin typeface="Trebuchet MS" pitchFamily="34" charset="0"/>
              </a:rPr>
              <a:t>sugerowanie </a:t>
            </a:r>
            <a:r>
              <a:rPr lang="pl-PL" sz="2000" dirty="0">
                <a:latin typeface="Trebuchet MS" pitchFamily="34" charset="0"/>
              </a:rPr>
              <a:t>i </a:t>
            </a:r>
            <a:r>
              <a:rPr lang="pl-PL" sz="2000" dirty="0" smtClean="0">
                <a:latin typeface="Trebuchet MS" pitchFamily="34" charset="0"/>
              </a:rPr>
              <a:t>stwarzanie wrażenia, że produkt ten posiada właściwości lecznicze,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pl-PL" sz="2000" dirty="0" smtClean="0">
                <a:latin typeface="Trebuchet MS" pitchFamily="34" charset="0"/>
              </a:rPr>
              <a:t>przypisywanie </a:t>
            </a:r>
            <a:r>
              <a:rPr lang="pl-PL" sz="2000" dirty="0">
                <a:latin typeface="Trebuchet MS" pitchFamily="34" charset="0"/>
              </a:rPr>
              <a:t>środkowi spożywczemu </a:t>
            </a:r>
            <a:r>
              <a:rPr lang="pl-PL" sz="2000" dirty="0" smtClean="0">
                <a:latin typeface="Trebuchet MS" pitchFamily="34" charset="0"/>
              </a:rPr>
              <a:t>działania i właściwości, których on nie posiada oraz przypisywanie właściwości </a:t>
            </a:r>
            <a:r>
              <a:rPr lang="pl-PL" sz="2000" dirty="0">
                <a:latin typeface="Trebuchet MS" pitchFamily="34" charset="0"/>
              </a:rPr>
              <a:t>zapobiegania chorobom oraz leczenia chorób ludzi</a:t>
            </a:r>
            <a:r>
              <a:rPr lang="pl-PL" sz="2000" dirty="0" smtClean="0">
                <a:latin typeface="Trebuchet MS" pitchFamily="34" charset="0"/>
              </a:rPr>
              <a:t>.</a:t>
            </a:r>
            <a:endParaRPr lang="pl-PL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1"/>
          <p:cNvSpPr>
            <a:spLocks noGrp="1"/>
          </p:cNvSpPr>
          <p:nvPr>
            <p:ph type="title"/>
          </p:nvPr>
        </p:nvSpPr>
        <p:spPr>
          <a:xfrm>
            <a:off x="2051050" y="2420938"/>
            <a:ext cx="5038725" cy="1143000"/>
          </a:xfrm>
        </p:spPr>
        <p:txBody>
          <a:bodyPr/>
          <a:lstStyle/>
          <a:p>
            <a:pPr eaLnBrk="1" hangingPunct="1"/>
            <a:r>
              <a:rPr altLang="pl-PL" sz="3200">
                <a:solidFill>
                  <a:schemeClr val="bg1"/>
                </a:solidFill>
                <a:latin typeface="Trebuchet MS" panose="020B0603020202020204" pitchFamily="34" charset="0"/>
              </a:rPr>
              <a:t>Dziękuję za uwagę</a:t>
            </a:r>
          </a:p>
        </p:txBody>
      </p:sp>
      <p:sp>
        <p:nvSpPr>
          <p:cNvPr id="56323" name="pole tekstowe 10"/>
          <p:cNvSpPr txBox="1">
            <a:spLocks noChangeArrowheads="1"/>
          </p:cNvSpPr>
          <p:nvPr/>
        </p:nvSpPr>
        <p:spPr bwMode="auto">
          <a:xfrm>
            <a:off x="2568575" y="5500688"/>
            <a:ext cx="400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chemeClr val="bg1"/>
                </a:solidFill>
                <a:latin typeface="Trebuchet MS" panose="020B0603020202020204" pitchFamily="34" charset="0"/>
              </a:rPr>
              <a:t>www.uokik.gov.pl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/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96975"/>
            <a:ext cx="7273925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Symbol zastępczy tekstu 1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</a:rPr>
              <a:t>RenoPuren zatoki hot  </a:t>
            </a:r>
          </a:p>
          <a:p>
            <a:endParaRPr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ekstu 2"/>
          <p:cNvSpPr>
            <a:spLocks noGrp="1"/>
          </p:cNvSpPr>
          <p:nvPr>
            <p:ph type="body" idx="13"/>
          </p:nvPr>
        </p:nvSpPr>
        <p:spPr>
          <a:xfrm>
            <a:off x="2484438" y="115888"/>
            <a:ext cx="5688012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</a:rPr>
              <a:t>RenoPuren zatoki hot  </a:t>
            </a:r>
          </a:p>
          <a:p>
            <a:endParaRPr altLang="pl-PL" sz="2400" b="1"/>
          </a:p>
        </p:txBody>
      </p:sp>
      <p:sp>
        <p:nvSpPr>
          <p:cNvPr id="13315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/>
          </a:p>
        </p:txBody>
      </p:sp>
      <p:pic>
        <p:nvPicPr>
          <p:cNvPr id="1331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196975"/>
            <a:ext cx="7272337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</a:rPr>
              <a:t>RenoPuren zatoki hot  </a:t>
            </a:r>
          </a:p>
        </p:txBody>
      </p:sp>
      <p:sp>
        <p:nvSpPr>
          <p:cNvPr id="14339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endParaRPr altLang="pl-PL"/>
          </a:p>
        </p:txBody>
      </p:sp>
      <p:pic>
        <p:nvPicPr>
          <p:cNvPr id="1434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268413"/>
            <a:ext cx="7345362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zawartości 1"/>
          <p:cNvSpPr>
            <a:spLocks noGrp="1"/>
          </p:cNvSpPr>
          <p:nvPr>
            <p:ph idx="1"/>
          </p:nvPr>
        </p:nvSpPr>
        <p:spPr>
          <a:xfrm>
            <a:off x="539750" y="1557338"/>
            <a:ext cx="8208963" cy="3887787"/>
          </a:xfrm>
        </p:spPr>
        <p:txBody>
          <a:bodyPr/>
          <a:lstStyle/>
          <a:p>
            <a:pPr>
              <a:buFont typeface="+mj-lt"/>
              <a:buNone/>
            </a:pPr>
            <a:endParaRPr lang="pl-PL" altLang="pl-PL" sz="2200" smtClean="0">
              <a:latin typeface="Trebuchet MS" panose="020B0603020202020204" pitchFamily="34" charset="0"/>
            </a:endParaRPr>
          </a:p>
          <a:p>
            <a:pPr>
              <a:buFont typeface="+mj-lt"/>
              <a:buNone/>
            </a:pPr>
            <a:endParaRPr lang="pl-PL" altLang="pl-PL" sz="2400" smtClean="0">
              <a:latin typeface="Trebuchet MS" panose="020B0603020202020204" pitchFamily="34" charset="0"/>
            </a:endParaRPr>
          </a:p>
          <a:p>
            <a:pPr>
              <a:buFont typeface="+mj-lt"/>
              <a:buNone/>
            </a:pPr>
            <a:endParaRPr lang="pl-PL" altLang="pl-PL" sz="2200" smtClean="0">
              <a:latin typeface="Trebuchet MS" panose="020B0603020202020204" pitchFamily="34" charset="0"/>
            </a:endParaRPr>
          </a:p>
        </p:txBody>
      </p:sp>
      <p:sp>
        <p:nvSpPr>
          <p:cNvPr id="15363" name="Symbol zastępczy tekstu 2"/>
          <p:cNvSpPr>
            <a:spLocks noGrp="1"/>
          </p:cNvSpPr>
          <p:nvPr>
            <p:ph type="body" idx="13"/>
          </p:nvPr>
        </p:nvSpPr>
        <p:spPr>
          <a:xfrm>
            <a:off x="2411413" y="115888"/>
            <a:ext cx="5832475" cy="708025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</a:rPr>
              <a:t>RenoPuren zatoki hot</a:t>
            </a:r>
          </a:p>
        </p:txBody>
      </p:sp>
      <p:sp>
        <p:nvSpPr>
          <p:cNvPr id="15364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r>
              <a:rPr altLang="pl-PL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5365" name="Symbol zastępczy tekstu 3"/>
          <p:cNvSpPr>
            <a:spLocks/>
          </p:cNvSpPr>
          <p:nvPr/>
        </p:nvSpPr>
        <p:spPr bwMode="auto">
          <a:xfrm>
            <a:off x="1908175" y="6308725"/>
            <a:ext cx="7235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13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58888"/>
            <a:ext cx="72723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zawartości 1"/>
          <p:cNvSpPr>
            <a:spLocks noGrp="1"/>
          </p:cNvSpPr>
          <p:nvPr>
            <p:ph idx="1"/>
          </p:nvPr>
        </p:nvSpPr>
        <p:spPr>
          <a:xfrm>
            <a:off x="1187450" y="1268413"/>
            <a:ext cx="7416800" cy="4752975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pl-PL" sz="2200" dirty="0" smtClean="0">
                <a:latin typeface="Trebuchet MS" pitchFamily="34" charset="0"/>
              </a:rPr>
              <a:t>	</a:t>
            </a:r>
            <a:endParaRPr lang="pl-PL" sz="2000" dirty="0">
              <a:latin typeface="Trebuchet MS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pl-PL" sz="2000" dirty="0">
                <a:latin typeface="Trebuchet MS" pitchFamily="34" charset="0"/>
              </a:rPr>
              <a:t>Zarzuty dotyczą </a:t>
            </a:r>
            <a:r>
              <a:rPr lang="pl-PL" sz="2000" dirty="0" smtClean="0">
                <a:latin typeface="Trebuchet MS" pitchFamily="34" charset="0"/>
              </a:rPr>
              <a:t>filmów reklamowych </a:t>
            </a:r>
            <a:r>
              <a:rPr lang="pl-PL" sz="2000" dirty="0">
                <a:latin typeface="Trebuchet MS" pitchFamily="34" charset="0"/>
              </a:rPr>
              <a:t>suplementu diety </a:t>
            </a:r>
            <a:r>
              <a:rPr lang="pl-PL" sz="2000" b="1" dirty="0" err="1">
                <a:latin typeface="Trebuchet MS" pitchFamily="34" charset="0"/>
              </a:rPr>
              <a:t>RenoPuren</a:t>
            </a:r>
            <a:r>
              <a:rPr lang="pl-PL" sz="2000" b="1" dirty="0">
                <a:latin typeface="Trebuchet MS" pitchFamily="34" charset="0"/>
              </a:rPr>
              <a:t> zatoki </a:t>
            </a:r>
            <a:r>
              <a:rPr lang="pl-PL" sz="2000" b="1" dirty="0" smtClean="0">
                <a:latin typeface="Trebuchet MS" pitchFamily="34" charset="0"/>
              </a:rPr>
              <a:t>junior</a:t>
            </a:r>
            <a:r>
              <a:rPr lang="pl-PL" sz="2000" dirty="0" smtClean="0">
                <a:latin typeface="Trebuchet MS" pitchFamily="34" charset="0"/>
              </a:rPr>
              <a:t>, które mogą </a:t>
            </a:r>
            <a:r>
              <a:rPr lang="pl-PL" sz="2000" dirty="0">
                <a:latin typeface="Trebuchet MS" pitchFamily="34" charset="0"/>
              </a:rPr>
              <a:t>wprowadzać konsumentów w błąd poprzez: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l-PL" sz="2000" dirty="0">
                <a:latin typeface="Trebuchet MS" pitchFamily="34" charset="0"/>
              </a:rPr>
              <a:t>sugerowanie i stwarzanie wrażenia, że produkt ten </a:t>
            </a:r>
            <a:r>
              <a:rPr lang="pl-PL" sz="2000" dirty="0" smtClean="0">
                <a:latin typeface="Trebuchet MS" pitchFamily="34" charset="0"/>
              </a:rPr>
              <a:t>posiada </a:t>
            </a:r>
            <a:r>
              <a:rPr lang="pl-PL" sz="2000" dirty="0">
                <a:latin typeface="Trebuchet MS" pitchFamily="34" charset="0"/>
              </a:rPr>
              <a:t>właściwości lecznicze,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pl-PL" sz="2000" dirty="0">
                <a:latin typeface="Trebuchet MS" pitchFamily="34" charset="0"/>
              </a:rPr>
              <a:t>przypisywanie środkowi spożywczemu działania i właściwości, których on nie posiada oraz przypisywanie właściwości zapobiegania chorobom oraz leczenia chorób ludzi.</a:t>
            </a:r>
          </a:p>
          <a:p>
            <a:pPr>
              <a:buFont typeface="+mj-lt"/>
              <a:buNone/>
              <a:defRPr/>
            </a:pPr>
            <a:endParaRPr lang="pl-PL" sz="2200" dirty="0" smtClean="0">
              <a:latin typeface="Trebuchet MS" pitchFamily="34" charset="0"/>
            </a:endParaRPr>
          </a:p>
        </p:txBody>
      </p:sp>
      <p:sp>
        <p:nvSpPr>
          <p:cNvPr id="16387" name="Symbol zastępczy tekstu 2"/>
          <p:cNvSpPr>
            <a:spLocks noGrp="1"/>
          </p:cNvSpPr>
          <p:nvPr>
            <p:ph type="body" idx="13"/>
          </p:nvPr>
        </p:nvSpPr>
        <p:spPr>
          <a:xfrm>
            <a:off x="2411413" y="128588"/>
            <a:ext cx="5832475" cy="563562"/>
          </a:xfrm>
        </p:spPr>
        <p:txBody>
          <a:bodyPr/>
          <a:lstStyle/>
          <a:p>
            <a:r>
              <a:rPr altLang="pl-PL" sz="2400" b="1">
                <a:solidFill>
                  <a:srgbClr val="FFFFFF"/>
                </a:solidFill>
                <a:latin typeface="Trebuchet MS" panose="020B0603020202020204" pitchFamily="34" charset="0"/>
              </a:rPr>
              <a:t>RenoPuren zatoki junior</a:t>
            </a:r>
          </a:p>
        </p:txBody>
      </p:sp>
      <p:sp>
        <p:nvSpPr>
          <p:cNvPr id="16388" name="Symbol zastępczy tekstu 3"/>
          <p:cNvSpPr>
            <a:spLocks noGrp="1"/>
          </p:cNvSpPr>
          <p:nvPr>
            <p:ph type="body" idx="14"/>
          </p:nvPr>
        </p:nvSpPr>
        <p:spPr>
          <a:xfrm>
            <a:off x="2339975" y="6419850"/>
            <a:ext cx="6192838" cy="384175"/>
          </a:xfrm>
        </p:spPr>
        <p:txBody>
          <a:bodyPr/>
          <a:lstStyle/>
          <a:p>
            <a:r>
              <a:rPr altLang="pl-PL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6389" name="Symbol zastępczy tekstu 3"/>
          <p:cNvSpPr>
            <a:spLocks/>
          </p:cNvSpPr>
          <p:nvPr/>
        </p:nvSpPr>
        <p:spPr bwMode="auto">
          <a:xfrm>
            <a:off x="1908175" y="6308725"/>
            <a:ext cx="7235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13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Projekt niestandardowy">
  <a:themeElements>
    <a:clrScheme name="uokik">
      <a:dk1>
        <a:srgbClr val="00122A"/>
      </a:dk1>
      <a:lt1>
        <a:srgbClr val="FFFFFF"/>
      </a:lt1>
      <a:dk2>
        <a:srgbClr val="1F497D"/>
      </a:dk2>
      <a:lt2>
        <a:srgbClr val="EEECE1"/>
      </a:lt2>
      <a:accent1>
        <a:srgbClr val="FFBF00"/>
      </a:accent1>
      <a:accent2>
        <a:srgbClr val="FF7F00"/>
      </a:accent2>
      <a:accent3>
        <a:srgbClr val="C6C7C8"/>
      </a:accent3>
      <a:accent4>
        <a:srgbClr val="EDEDEE"/>
      </a:accent4>
      <a:accent5>
        <a:srgbClr val="00122A"/>
      </a:accent5>
      <a:accent6>
        <a:srgbClr val="F79646"/>
      </a:accent6>
      <a:hlink>
        <a:srgbClr val="0000FF"/>
      </a:hlink>
      <a:folHlink>
        <a:srgbClr val="800080"/>
      </a:folHlink>
    </a:clrScheme>
    <a:fontScheme name="8_Projekt niestandardow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7573</TotalTime>
  <Words>826</Words>
  <Application>Microsoft Office PowerPoint</Application>
  <PresentationFormat>Pokaz na ekranie (4:3)</PresentationFormat>
  <Paragraphs>187</Paragraphs>
  <Slides>40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7" baseType="lpstr">
      <vt:lpstr>Arial</vt:lpstr>
      <vt:lpstr>Calibri</vt:lpstr>
      <vt:lpstr>Trebuchet MS</vt:lpstr>
      <vt:lpstr>+mj-lt</vt:lpstr>
      <vt:lpstr>Wingdings</vt:lpstr>
      <vt:lpstr>Times New Roman</vt:lpstr>
      <vt:lpstr>8_Projekt niestandardowy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m.waluga</dc:creator>
  <cp:lastModifiedBy>Tomasz Nastulak</cp:lastModifiedBy>
  <cp:revision>1034</cp:revision>
  <cp:lastPrinted>2017-02-10T13:50:39Z</cp:lastPrinted>
  <dcterms:created xsi:type="dcterms:W3CDTF">2011-03-04T13:19:13Z</dcterms:created>
  <dcterms:modified xsi:type="dcterms:W3CDTF">2017-02-17T15:44:53Z</dcterms:modified>
</cp:coreProperties>
</file>